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92" r:id="rId5"/>
    <p:sldMasterId id="2147483703" r:id="rId6"/>
    <p:sldMasterId id="2147483744" r:id="rId7"/>
    <p:sldMasterId id="2147483748" r:id="rId8"/>
  </p:sldMasterIdLst>
  <p:notesMasterIdLst>
    <p:notesMasterId r:id="rId29"/>
  </p:notesMasterIdLst>
  <p:handoutMasterIdLst>
    <p:handoutMasterId r:id="rId30"/>
  </p:handoutMasterIdLst>
  <p:sldIdLst>
    <p:sldId id="334" r:id="rId9"/>
    <p:sldId id="397" r:id="rId10"/>
    <p:sldId id="541" r:id="rId11"/>
    <p:sldId id="543" r:id="rId12"/>
    <p:sldId id="542" r:id="rId13"/>
    <p:sldId id="540" r:id="rId14"/>
    <p:sldId id="338" r:id="rId15"/>
    <p:sldId id="523" r:id="rId16"/>
    <p:sldId id="536" r:id="rId17"/>
    <p:sldId id="548" r:id="rId18"/>
    <p:sldId id="398" r:id="rId19"/>
    <p:sldId id="545" r:id="rId20"/>
    <p:sldId id="546" r:id="rId21"/>
    <p:sldId id="547" r:id="rId22"/>
    <p:sldId id="549" r:id="rId23"/>
    <p:sldId id="410" r:id="rId24"/>
    <p:sldId id="336" r:id="rId25"/>
    <p:sldId id="537" r:id="rId26"/>
    <p:sldId id="538" r:id="rId27"/>
    <p:sldId id="53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4B20C"/>
    <a:srgbClr val="D6000D"/>
    <a:srgbClr val="000066"/>
    <a:srgbClr val="55565A"/>
    <a:srgbClr val="8F0E20"/>
    <a:srgbClr val="004D7E"/>
    <a:srgbClr val="000099"/>
    <a:srgbClr val="352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5856" autoAdjust="0"/>
  </p:normalViewPr>
  <p:slideViewPr>
    <p:cSldViewPr snapToGrid="0">
      <p:cViewPr varScale="1">
        <p:scale>
          <a:sx n="77" d="100"/>
          <a:sy n="77" d="100"/>
        </p:scale>
        <p:origin x="100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8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7A6EA-B320-45A4-B7DA-1AE64DF649F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4A9F2-F750-423F-ACD8-9692DE690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25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1251F-0752-4899-A858-E779CD6D4C1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489BB-1BE2-4156-ADDF-D52263DBA5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2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terrestrial network is not available (due to lack of cellular/broadband coverage, natural disasters, geo-political unrest, jamming attacks)</a:t>
            </a:r>
          </a:p>
          <a:p>
            <a:r>
              <a:rPr lang="en-GB" sz="1200" dirty="0"/>
              <a:t>Reportedly used during the recent Ukraine invasion to control surveillance drones for monitoring adversary movements, concentrations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704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Revolutionizing effect </a:t>
            </a:r>
            <a:r>
              <a:rPr lang="en-GB" dirty="0"/>
              <a:t>drug discovery, </a:t>
            </a:r>
            <a:r>
              <a:rPr lang="en-GB" b="0" i="0" dirty="0">
                <a:effectLst/>
                <a:latin typeface="Arial" panose="020B0604020202020204" pitchFamily="34" charset="0"/>
              </a:rPr>
              <a:t>health, weather forecasting, financial data 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6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Lightweight hardware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processor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requires only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20k GEs to 29.7k GEs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to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respective classical-security levels of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80-bit to112-bit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R-Binary LWE (R-BLWE)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presented in 2016 specially targeting an IoT (Q-bit 73).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21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Lightweight hardware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processor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requires only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20k GEs to 29.7k GEs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to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respective classical-security levels of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80-bit to112-bit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R-Binary LWE (R-BLWE)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presented in 2016 specially targeting an IoT (Q-bit 73).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40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Lightweight hardware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processor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requires only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20k GEs to 29.7k GEs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to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respective classical-security levels of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80-bit to112-bit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R-Binary LWE (R-BLWE)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presented in 2016 specially targeting an IoT (Q-bit 73).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685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parity of each data coefficient is computed at the time of updating the registers and compared during NTT butterfly computations. In case of mismatch, the NTT operation is restarted.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twiddle factors hamming codes are used to both detect and correct SEU based errors if any.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21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E3D785-C6DD-2548-8DEA-9BB48BF05F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66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53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5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42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terrestrial network is not available (due to lack of cellular/broadband coverage, natural disasters, geo-political unrest, jamming attacks)</a:t>
            </a:r>
          </a:p>
          <a:p>
            <a:r>
              <a:rPr lang="en-GB" sz="1200" dirty="0"/>
              <a:t>Reportedly used during the recent Ukraine invasion to control surveillance drones for monitoring adversary movements, concentrations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4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terrestrial network is not available (due to lack of cellular/broadband coverage, natural disasters, geo-political unrest, jamming attacks)</a:t>
            </a:r>
          </a:p>
          <a:p>
            <a:r>
              <a:rPr lang="en-GB" sz="1200" dirty="0"/>
              <a:t>Reportedly used during the recent Ukraine invasion to control surveillance drones for monitoring adversary movements, concentrations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54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terrestrial network is not available (due to lack of cellular/broadband coverage, natural disasters, geo-political unrest, jamming attacks)</a:t>
            </a:r>
          </a:p>
          <a:p>
            <a:r>
              <a:rPr lang="en-GB" sz="1200" dirty="0"/>
              <a:t>Reportedly used during the recent Ukraine invasion to control surveillance drones for monitoring adversary movements, concentrations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874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Arial" panose="020B0604020202020204" pitchFamily="34" charset="0"/>
              </a:rPr>
              <a:t>terrestrial network is not available (due to lack of cellular/broadband coverage, natural disasters, geo-political unrest, jamming attacks)</a:t>
            </a:r>
          </a:p>
          <a:p>
            <a:r>
              <a:rPr lang="en-GB" sz="1200" dirty="0"/>
              <a:t>Reportedly used during the recent Ukraine invasion to control surveillance drones for monitoring adversary movements, concentrations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218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happens when quantum computers become a reality 10/15 years from now?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22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Lightweight hardware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ECC processor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requires only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20k GEs to 29.7k GEs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163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to GF(2</a:t>
            </a:r>
            <a:r>
              <a:rPr lang="en-US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233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with respective classical-security levels of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80-bit to112-bit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>
              <a:lnSpc>
                <a:spcPct val="110000"/>
              </a:lnSpc>
            </a:pP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R-Binary LWE (R-BLWE)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is presented in 2016 specially targeting an IoT (Q-bit 73).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674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866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489BB-1BE2-4156-ADDF-D52263DBA5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57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1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5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884002"/>
            <a:ext cx="3259692" cy="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7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61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- Title slide anima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96" y="350080"/>
            <a:ext cx="4467218" cy="7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7" y="5085989"/>
            <a:ext cx="3484605" cy="12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hite- Title slide anima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96" y="350080"/>
            <a:ext cx="4467218" cy="7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7" y="5085989"/>
            <a:ext cx="3484605" cy="1257138"/>
          </a:xfrm>
          <a:prstGeom prst="rect">
            <a:avLst/>
          </a:prstGeom>
        </p:spPr>
      </p:pic>
      <p:sp>
        <p:nvSpPr>
          <p:cNvPr id="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</p:spTree>
    <p:extLst>
      <p:ext uri="{BB962C8B-B14F-4D97-AF65-F5344CB8AC3E}">
        <p14:creationId xmlns:p14="http://schemas.microsoft.com/office/powerpoint/2010/main" val="4200365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982" y="386080"/>
            <a:ext cx="3088132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541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hite- Title slide animate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2982" y="386080"/>
            <a:ext cx="3088132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67" y="5085989"/>
            <a:ext cx="3484605" cy="12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5787 L -0.1276 -0.1150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-0.14352 L 0.18633 -0.0071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68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2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68" y="5804159"/>
            <a:ext cx="3259692" cy="6840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28160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28160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1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7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220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16966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16966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76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" y="5804159"/>
            <a:ext cx="3259692" cy="68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780099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2099553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</p:spTree>
    <p:extLst>
      <p:ext uri="{BB962C8B-B14F-4D97-AF65-F5344CB8AC3E}">
        <p14:creationId xmlns:p14="http://schemas.microsoft.com/office/powerpoint/2010/main" val="3029992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182703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68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39" y="401637"/>
            <a:ext cx="8900161" cy="608652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68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8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15824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4617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4617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0728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39521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39521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56320" y="931363"/>
            <a:ext cx="2316480" cy="226612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8144256" y="3389187"/>
            <a:ext cx="3340608" cy="75609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2F2F2F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8144256" y="4196196"/>
            <a:ext cx="3340608" cy="13417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.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3668" y="5884002"/>
            <a:ext cx="3259692" cy="52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37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57805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56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95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18160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414339"/>
            <a:ext cx="4047744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584325"/>
            <a:ext cx="4047744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2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narrow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 flipH="1">
            <a:off x="7010400" y="0"/>
            <a:ext cx="51816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572835"/>
            <a:ext cx="5596128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1892289"/>
            <a:ext cx="5596128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5804159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95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" y="1609154"/>
            <a:ext cx="6851904" cy="140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48640" y="3281409"/>
            <a:ext cx="6851904" cy="320675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buFont typeface="Arial" charset="0"/>
              <a:buChar char="•"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endParaRPr lang="en-US" dirty="0"/>
          </a:p>
          <a:p>
            <a:pPr lvl="0"/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56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48640" y="401638"/>
            <a:ext cx="8900160" cy="59991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03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 animat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82" y="386080"/>
            <a:ext cx="3088132" cy="64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945" y="2297409"/>
            <a:ext cx="7937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745" y="2600621"/>
            <a:ext cx="7937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583246" y="1585414"/>
            <a:ext cx="3817810" cy="2892425"/>
          </a:xfrm>
          <a:prstGeom prst="rect">
            <a:avLst/>
          </a:prstGeom>
        </p:spPr>
        <p:txBody>
          <a:bodyPr lIns="288000" tIns="251999" rIns="0" bIns="288000"/>
          <a:lstStyle>
            <a:lvl1pPr marL="0" indent="0">
              <a:buNone/>
              <a:defRPr sz="32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PRESENTATION TITLE ARIAL BOLD 32PT WITH A MAXIMUM OF 12 WORDS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407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276 -0.1729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0" y="-865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13945 0.1363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582738" y="5389563"/>
            <a:ext cx="3586670" cy="36506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1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82738" y="5711637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82738" y="6033711"/>
            <a:ext cx="3586670" cy="4015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DATE OF PRESENTATION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509586" y="1203608"/>
            <a:ext cx="5366702" cy="3234280"/>
          </a:xfrm>
          <a:prstGeom prst="rect">
            <a:avLst/>
          </a:prstGeom>
        </p:spPr>
        <p:txBody>
          <a:bodyPr lIns="288000" tIns="288000" rIns="288000" bIns="0"/>
          <a:lstStyle>
            <a:lvl1pPr marL="0" indent="0">
              <a:buNone/>
              <a:defRPr sz="4600" b="1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PRESENTATION TITLE GOES HERE UPPERCASE 48PT </a:t>
            </a:r>
          </a:p>
        </p:txBody>
      </p:sp>
    </p:spTree>
    <p:extLst>
      <p:ext uri="{BB962C8B-B14F-4D97-AF65-F5344CB8AC3E}">
        <p14:creationId xmlns:p14="http://schemas.microsoft.com/office/powerpoint/2010/main" val="66927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6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35889" y="1311965"/>
            <a:ext cx="11720221" cy="45490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4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78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www.csit.qub.ac.uk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CSIT is a Research Centre of the ECIT Institute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79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 char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15200" y="414339"/>
            <a:ext cx="4303776" cy="99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rgbClr val="D6000D"/>
                </a:solidFill>
              </a:defRPr>
            </a:lvl1pPr>
          </a:lstStyle>
          <a:p>
            <a:pPr lvl="0"/>
            <a:r>
              <a:rPr lang="en-US" dirty="0"/>
              <a:t>TITLE GOES HERE IN UPPERCASE BOLD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315200" y="1584325"/>
            <a:ext cx="4303776" cy="32067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1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Cum </a:t>
            </a:r>
            <a:r>
              <a:rPr lang="en-US" dirty="0" err="1"/>
              <a:t>sociis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at </a:t>
            </a:r>
            <a:r>
              <a:rPr lang="en-US" dirty="0" err="1"/>
              <a:t>lobortis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lacus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dolor </a:t>
            </a:r>
            <a:r>
              <a:rPr lang="en-US" dirty="0" err="1"/>
              <a:t>auctor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cursus magna,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et.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0" y="0"/>
            <a:ext cx="7010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284" y="5716800"/>
            <a:ext cx="3259692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5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889" y="1065475"/>
            <a:ext cx="11720222" cy="625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89" y="1825625"/>
            <a:ext cx="1172022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588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www.csit.qub.ac.uk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76646" y="6356350"/>
            <a:ext cx="42387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CSIT is a Research Centre of the ECIT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7829" y="6356349"/>
            <a:ext cx="4982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6B5C44-A6B4-464B-82AE-7D315A9A153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2984" y="316867"/>
            <a:ext cx="2712694" cy="56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8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69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8080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808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808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808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808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8080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61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700" r:id="rId7"/>
    <p:sldLayoutId id="2147483701" r:id="rId8"/>
    <p:sldLayoutId id="2147483699" r:id="rId9"/>
    <p:sldLayoutId id="214748374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573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00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88" y="2893254"/>
            <a:ext cx="7583424" cy="10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ransition spd="slow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87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src.nist.gov/News/2022/pqc-candidates-to-be-standardized-and-round-4#standardiz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63266" y="1715871"/>
            <a:ext cx="5865854" cy="1419354"/>
          </a:xfrm>
        </p:spPr>
        <p:txBody>
          <a:bodyPr/>
          <a:lstStyle/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Post Quantum Security for Space Communications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/>
        </p:nvSpPr>
        <p:spPr>
          <a:xfrm>
            <a:off x="7141206" y="3875267"/>
            <a:ext cx="4351005" cy="36506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600" b="1" i="0" kern="120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Ayesha Khalid</a:t>
            </a:r>
          </a:p>
        </p:txBody>
      </p:sp>
      <p:sp>
        <p:nvSpPr>
          <p:cNvPr id="5" name="Text Placeholder 4"/>
          <p:cNvSpPr>
            <a:spLocks noGrp="1"/>
          </p:cNvSpPr>
          <p:nvPr/>
        </p:nvSpPr>
        <p:spPr>
          <a:xfrm>
            <a:off x="7259540" y="5585034"/>
            <a:ext cx="4351005" cy="40156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None/>
              <a:defRPr sz="1200" b="0" i="0" kern="1200" baseline="0">
                <a:solidFill>
                  <a:srgbClr val="D6000D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7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" y="434166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Why FPGAs for on-board security </a:t>
            </a:r>
            <a:b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processing?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4A0FEF-605D-607C-3F75-4C157C96B762}"/>
              </a:ext>
            </a:extLst>
          </p:cNvPr>
          <p:cNvSpPr txBox="1">
            <a:spLocks/>
          </p:cNvSpPr>
          <p:nvPr/>
        </p:nvSpPr>
        <p:spPr>
          <a:xfrm>
            <a:off x="482254" y="1139401"/>
            <a:ext cx="5879635" cy="5336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BDABCE-8DD3-FCB6-6FD5-00EB18703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272" y="1139401"/>
            <a:ext cx="4171950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1733D6-604D-18B7-9CF2-D0138AB2775A}"/>
              </a:ext>
            </a:extLst>
          </p:cNvPr>
          <p:cNvSpPr txBox="1"/>
          <p:nvPr/>
        </p:nvSpPr>
        <p:spPr>
          <a:xfrm>
            <a:off x="652868" y="1059379"/>
            <a:ext cx="7664867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Currently, there are </a:t>
            </a:r>
            <a:r>
              <a:rPr lang="en-GB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mission tailored ASICs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market for space applications. Processors do not meet the required performance.</a:t>
            </a:r>
          </a:p>
          <a:p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Field programmable gate array (FPGA) based on board security processing offers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In-orbit </a:t>
            </a:r>
            <a:r>
              <a:rPr lang="en-GB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reconfiguration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any time from deployment of the system until End-Of-Life (EOL)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20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throughput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cost increase and performance per watt degradation for radiation tolerant (RT) FPGAs is orders of magnitude worse. There is a size penalty and often long lead times.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1" dirty="0" err="1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SEQURE</a:t>
            </a:r>
            <a:r>
              <a:rPr lang="en-GB" sz="2000" b="0" i="1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-SAT will target the use of COTS </a:t>
            </a:r>
            <a:r>
              <a:rPr lang="en-GB" sz="200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FPGAs</a:t>
            </a:r>
            <a:endParaRPr lang="en-GB" sz="2000" dirty="0">
              <a:solidFill>
                <a:srgbClr val="08080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kern="100" dirty="0">
              <a:solidFill>
                <a:srgbClr val="0808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92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Radiation effects on Space Systems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D2A737-EF61-4A84-86CC-71561225ACAC}"/>
              </a:ext>
            </a:extLst>
          </p:cNvPr>
          <p:cNvSpPr txBox="1">
            <a:spLocks/>
          </p:cNvSpPr>
          <p:nvPr/>
        </p:nvSpPr>
        <p:spPr>
          <a:xfrm>
            <a:off x="668254" y="1305536"/>
            <a:ext cx="7798413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2486F47-7699-43FE-B109-DD7979AFDD53}"/>
              </a:ext>
            </a:extLst>
          </p:cNvPr>
          <p:cNvSpPr txBox="1">
            <a:spLocks/>
          </p:cNvSpPr>
          <p:nvPr/>
        </p:nvSpPr>
        <p:spPr>
          <a:xfrm>
            <a:off x="250210" y="898530"/>
            <a:ext cx="10648432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Space is </a:t>
            </a:r>
            <a:r>
              <a:rPr lang="en-GB" sz="2000" b="1" dirty="0"/>
              <a:t>Hard and Ruthless </a:t>
            </a:r>
            <a:r>
              <a:rPr lang="en-GB" sz="2000" dirty="0"/>
              <a:t>due to large operating temperature ranges; high vibration, shock and sound pressure and high Ionizing radiation environment. This causes Single event effect or SEE in space systems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3152B1-4865-A571-DBF9-4D29257E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0" y="1909443"/>
            <a:ext cx="6753225" cy="417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8F2950-19C3-5BE7-C40E-5C93C4F8D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6667" y="4239312"/>
            <a:ext cx="2790304" cy="12513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E36AC3-9CAB-59CA-BAD2-5DC032544286}"/>
              </a:ext>
            </a:extLst>
          </p:cNvPr>
          <p:cNvSpPr txBox="1"/>
          <p:nvPr/>
        </p:nvSpPr>
        <p:spPr>
          <a:xfrm>
            <a:off x="9277499" y="4164589"/>
            <a:ext cx="1335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SET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E6B77B-9241-E38D-F309-E9F2568A84FE}"/>
              </a:ext>
            </a:extLst>
          </p:cNvPr>
          <p:cNvSpPr txBox="1"/>
          <p:nvPr/>
        </p:nvSpPr>
        <p:spPr>
          <a:xfrm>
            <a:off x="10802162" y="4142051"/>
            <a:ext cx="7777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SEU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02BAD7-C601-8503-475B-6CF899E31BF3}"/>
              </a:ext>
            </a:extLst>
          </p:cNvPr>
          <p:cNvSpPr txBox="1"/>
          <p:nvPr/>
        </p:nvSpPr>
        <p:spPr>
          <a:xfrm>
            <a:off x="2888298" y="5505505"/>
            <a:ext cx="8964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80808"/>
                </a:solidFill>
                <a:latin typeface="Arial"/>
                <a:cs typeface="Arial"/>
              </a:rPr>
              <a:t>Radiation effects are Measurable</a:t>
            </a:r>
          </a:p>
          <a:p>
            <a:r>
              <a:rPr lang="en-GB" sz="1800" dirty="0">
                <a:solidFill>
                  <a:srgbClr val="080808"/>
                </a:solidFill>
              </a:rPr>
              <a:t>In low Earth orbit (LEO) SEU rates of the order of 10</a:t>
            </a:r>
            <a:r>
              <a:rPr lang="en-GB" sz="1800" baseline="30000" dirty="0">
                <a:solidFill>
                  <a:srgbClr val="080808"/>
                </a:solidFill>
              </a:rPr>
              <a:t>-6</a:t>
            </a:r>
            <a:r>
              <a:rPr lang="en-GB" sz="1800" dirty="0">
                <a:solidFill>
                  <a:srgbClr val="080808"/>
                </a:solidFill>
              </a:rPr>
              <a:t> bit</a:t>
            </a:r>
            <a:r>
              <a:rPr lang="en-GB" sz="1800" baseline="30000" dirty="0">
                <a:solidFill>
                  <a:srgbClr val="080808"/>
                </a:solidFill>
              </a:rPr>
              <a:t>-1</a:t>
            </a:r>
            <a:r>
              <a:rPr lang="en-GB" sz="1800" dirty="0">
                <a:solidFill>
                  <a:srgbClr val="080808"/>
                </a:solidFill>
              </a:rPr>
              <a:t> day</a:t>
            </a:r>
            <a:r>
              <a:rPr lang="en-GB" sz="1800" baseline="30000" dirty="0">
                <a:solidFill>
                  <a:srgbClr val="080808"/>
                </a:solidFill>
              </a:rPr>
              <a:t>-1</a:t>
            </a:r>
            <a:r>
              <a:rPr lang="en-GB" sz="1800" dirty="0">
                <a:solidFill>
                  <a:srgbClr val="080808"/>
                </a:solidFill>
              </a:rPr>
              <a:t> can be expected*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60C96A-4360-44B4-165F-08851DA5F03C}"/>
              </a:ext>
            </a:extLst>
          </p:cNvPr>
          <p:cNvSpPr txBox="1"/>
          <p:nvPr/>
        </p:nvSpPr>
        <p:spPr>
          <a:xfrm>
            <a:off x="235889" y="6249097"/>
            <a:ext cx="11396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80808"/>
                </a:solidFill>
              </a:rPr>
              <a:t>* </a:t>
            </a:r>
            <a:r>
              <a:rPr lang="en-GB" sz="1800" dirty="0"/>
              <a:t>Underwood, C. I. The single-event effect behaviour of commercial-off-the-shelf memory devices–A decade in low Earth Orbit. IEEE Transactions on Nuclear Science.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F31BA0F-3E2B-84B7-ECA1-074A590F425F}"/>
              </a:ext>
            </a:extLst>
          </p:cNvPr>
          <p:cNvSpPr/>
          <p:nvPr/>
        </p:nvSpPr>
        <p:spPr>
          <a:xfrm rot="11491852">
            <a:off x="6187768" y="4167552"/>
            <a:ext cx="2318353" cy="212659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9AE12D-0B1F-732C-A0AA-8FA8F44BDFA8}"/>
              </a:ext>
            </a:extLst>
          </p:cNvPr>
          <p:cNvSpPr/>
          <p:nvPr/>
        </p:nvSpPr>
        <p:spPr>
          <a:xfrm>
            <a:off x="4866346" y="3714044"/>
            <a:ext cx="1229653" cy="59643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3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 Fault tolerant </a:t>
            </a:r>
            <a:r>
              <a:rPr lang="en-GB" sz="3200" dirty="0" err="1">
                <a:solidFill>
                  <a:srgbClr val="FF0000"/>
                </a:solidFill>
              </a:rPr>
              <a:t>PQC</a:t>
            </a:r>
            <a:r>
              <a:rPr lang="en-GB" sz="3200" dirty="0">
                <a:solidFill>
                  <a:srgbClr val="FF0000"/>
                </a:solidFill>
              </a:rPr>
              <a:t> for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AB6D0B-DCB8-6B77-DC63-CA0A26DF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1" y="4450814"/>
            <a:ext cx="2887954" cy="1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7C08B-F5DC-2AF9-207D-02984D5E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53" y="4353224"/>
            <a:ext cx="3636109" cy="1930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9427F-1F26-11A4-F8DE-00C1C088B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849" y="4353224"/>
            <a:ext cx="3365689" cy="1930764"/>
          </a:xfrm>
          <a:prstGeom prst="rect">
            <a:avLst/>
          </a:prstGeom>
        </p:spPr>
      </p:pic>
      <p:sp>
        <p:nvSpPr>
          <p:cNvPr id="14" name="TextBox 1182">
            <a:extLst>
              <a:ext uri="{FF2B5EF4-FFF2-40B4-BE49-F238E27FC236}">
                <a16:creationId xmlns:a16="http://schemas.microsoft.com/office/drawing/2014/main" id="{90D87D92-260F-B354-8514-AE4983892704}"/>
              </a:ext>
            </a:extLst>
          </p:cNvPr>
          <p:cNvSpPr txBox="1"/>
          <p:nvPr/>
        </p:nvSpPr>
        <p:spPr>
          <a:xfrm>
            <a:off x="184169" y="6413132"/>
            <a:ext cx="11434369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            Triple modular redundancy         		 Error correcting codes      		         Approximation of </a:t>
            </a:r>
            <a:r>
              <a:rPr lang="en-US" altLang="ko-KR" sz="1600" b="1" dirty="0" err="1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PQC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kernels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480676-8CF4-E568-7D1B-E6DC5E8E92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7"/>
          <a:stretch/>
        </p:blipFill>
        <p:spPr>
          <a:xfrm>
            <a:off x="8640496" y="242979"/>
            <a:ext cx="2771540" cy="6811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1A96B6-30CA-60BA-FD8A-60D958FE41F4}"/>
              </a:ext>
            </a:extLst>
          </p:cNvPr>
          <p:cNvSpPr txBox="1"/>
          <p:nvPr/>
        </p:nvSpPr>
        <p:spPr>
          <a:xfrm>
            <a:off x="796442" y="972499"/>
            <a:ext cx="6588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modular redundancy (</a:t>
            </a:r>
            <a:r>
              <a:rPr lang="en-GB" b="1" dirty="0" err="1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reliable and most costly fault mitigation technique for single or multiple event upsets.</a:t>
            </a:r>
            <a:endParaRPr lang="en-US" dirty="0">
              <a:solidFill>
                <a:srgbClr val="17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5E9E15B-AB55-ECFD-84B5-90D9FDC6690D}"/>
              </a:ext>
            </a:extLst>
          </p:cNvPr>
          <p:cNvSpPr/>
          <p:nvPr/>
        </p:nvSpPr>
        <p:spPr>
          <a:xfrm rot="16200000">
            <a:off x="6988961" y="1727128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3F4F31B-5EA5-B2F1-EC78-E932E3A04D94}"/>
              </a:ext>
            </a:extLst>
          </p:cNvPr>
          <p:cNvSpPr/>
          <p:nvPr/>
        </p:nvSpPr>
        <p:spPr>
          <a:xfrm>
            <a:off x="8183520" y="2903463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8DDB4F-CA1C-D853-B4FF-A8FE5041ECAE}"/>
              </a:ext>
            </a:extLst>
          </p:cNvPr>
          <p:cNvSpPr txBox="1"/>
          <p:nvPr/>
        </p:nvSpPr>
        <p:spPr>
          <a:xfrm>
            <a:off x="8998966" y="3180462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07346-8B63-9F17-A213-9C36F9B3973C}"/>
              </a:ext>
            </a:extLst>
          </p:cNvPr>
          <p:cNvSpPr txBox="1"/>
          <p:nvPr/>
        </p:nvSpPr>
        <p:spPr>
          <a:xfrm rot="16200000">
            <a:off x="7396730" y="1552160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6D6D40-E690-B7A6-0F03-07EE79AE5B8D}"/>
              </a:ext>
            </a:extLst>
          </p:cNvPr>
          <p:cNvSpPr/>
          <p:nvPr/>
        </p:nvSpPr>
        <p:spPr>
          <a:xfrm>
            <a:off x="10491371" y="265859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8010D9-3E58-B656-A541-864F20826DD3}"/>
              </a:ext>
            </a:extLst>
          </p:cNvPr>
          <p:cNvSpPr/>
          <p:nvPr/>
        </p:nvSpPr>
        <p:spPr>
          <a:xfrm>
            <a:off x="9797195" y="199295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891307-822F-BBD3-5A74-83744E5A1818}"/>
              </a:ext>
            </a:extLst>
          </p:cNvPr>
          <p:cNvSpPr/>
          <p:nvPr/>
        </p:nvSpPr>
        <p:spPr>
          <a:xfrm>
            <a:off x="9212469" y="135294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263F0B0F-D415-12DE-21C9-970EE9167491}"/>
              </a:ext>
            </a:extLst>
          </p:cNvPr>
          <p:cNvSpPr/>
          <p:nvPr/>
        </p:nvSpPr>
        <p:spPr>
          <a:xfrm rot="5400000">
            <a:off x="10208923" y="1934002"/>
            <a:ext cx="887199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1952F7-B328-5A87-C0D8-E3C6AD866F48}"/>
              </a:ext>
            </a:extLst>
          </p:cNvPr>
          <p:cNvSpPr txBox="1"/>
          <p:nvPr/>
        </p:nvSpPr>
        <p:spPr>
          <a:xfrm>
            <a:off x="10379076" y="1087624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2A3B53-B7FA-AC12-B314-3027FC04DC57}"/>
              </a:ext>
            </a:extLst>
          </p:cNvPr>
          <p:cNvSpPr/>
          <p:nvPr/>
        </p:nvSpPr>
        <p:spPr>
          <a:xfrm>
            <a:off x="671853" y="4297135"/>
            <a:ext cx="3636109" cy="24243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4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 Fault tolerant </a:t>
            </a:r>
            <a:r>
              <a:rPr lang="en-GB" sz="3200" dirty="0" err="1">
                <a:solidFill>
                  <a:srgbClr val="FF0000"/>
                </a:solidFill>
              </a:rPr>
              <a:t>PQC</a:t>
            </a:r>
            <a:r>
              <a:rPr lang="en-GB" sz="3200" dirty="0">
                <a:solidFill>
                  <a:srgbClr val="FF0000"/>
                </a:solidFill>
              </a:rPr>
              <a:t> for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AB6D0B-DCB8-6B77-DC63-CA0A26DF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1" y="4450814"/>
            <a:ext cx="2887954" cy="1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7C08B-F5DC-2AF9-207D-02984D5E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53" y="4353224"/>
            <a:ext cx="3636109" cy="1930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9427F-1F26-11A4-F8DE-00C1C088B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849" y="4353224"/>
            <a:ext cx="3365689" cy="1930764"/>
          </a:xfrm>
          <a:prstGeom prst="rect">
            <a:avLst/>
          </a:prstGeom>
        </p:spPr>
      </p:pic>
      <p:sp>
        <p:nvSpPr>
          <p:cNvPr id="14" name="TextBox 1182">
            <a:extLst>
              <a:ext uri="{FF2B5EF4-FFF2-40B4-BE49-F238E27FC236}">
                <a16:creationId xmlns:a16="http://schemas.microsoft.com/office/drawing/2014/main" id="{90D87D92-260F-B354-8514-AE4983892704}"/>
              </a:ext>
            </a:extLst>
          </p:cNvPr>
          <p:cNvSpPr txBox="1"/>
          <p:nvPr/>
        </p:nvSpPr>
        <p:spPr>
          <a:xfrm>
            <a:off x="184169" y="6413132"/>
            <a:ext cx="11434369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            Triple modular redundancy         		 Error correcting codes      		         Approximation of </a:t>
            </a:r>
            <a:r>
              <a:rPr lang="en-US" altLang="ko-KR" sz="1600" b="1" dirty="0" err="1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PQC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kernels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480676-8CF4-E568-7D1B-E6DC5E8E92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7"/>
          <a:stretch/>
        </p:blipFill>
        <p:spPr>
          <a:xfrm>
            <a:off x="8640496" y="242979"/>
            <a:ext cx="2771540" cy="6811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1A96B6-30CA-60BA-FD8A-60D958FE41F4}"/>
              </a:ext>
            </a:extLst>
          </p:cNvPr>
          <p:cNvSpPr txBox="1"/>
          <p:nvPr/>
        </p:nvSpPr>
        <p:spPr>
          <a:xfrm>
            <a:off x="796442" y="972499"/>
            <a:ext cx="6588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modular redundancy (</a:t>
            </a:r>
            <a:r>
              <a:rPr lang="en-GB" b="1" dirty="0" err="1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reliable and most costly fault mitigation technique for single or multiple event upsets.</a:t>
            </a:r>
            <a:endParaRPr lang="en-US" dirty="0">
              <a:solidFill>
                <a:srgbClr val="17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5E9E15B-AB55-ECFD-84B5-90D9FDC6690D}"/>
              </a:ext>
            </a:extLst>
          </p:cNvPr>
          <p:cNvSpPr/>
          <p:nvPr/>
        </p:nvSpPr>
        <p:spPr>
          <a:xfrm rot="16200000">
            <a:off x="6988961" y="1727128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3F4F31B-5EA5-B2F1-EC78-E932E3A04D94}"/>
              </a:ext>
            </a:extLst>
          </p:cNvPr>
          <p:cNvSpPr/>
          <p:nvPr/>
        </p:nvSpPr>
        <p:spPr>
          <a:xfrm>
            <a:off x="8183520" y="2903463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8DDB4F-CA1C-D853-B4FF-A8FE5041ECAE}"/>
              </a:ext>
            </a:extLst>
          </p:cNvPr>
          <p:cNvSpPr txBox="1"/>
          <p:nvPr/>
        </p:nvSpPr>
        <p:spPr>
          <a:xfrm>
            <a:off x="8998966" y="3180462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07346-8B63-9F17-A213-9C36F9B3973C}"/>
              </a:ext>
            </a:extLst>
          </p:cNvPr>
          <p:cNvSpPr txBox="1"/>
          <p:nvPr/>
        </p:nvSpPr>
        <p:spPr>
          <a:xfrm rot="16200000">
            <a:off x="7396730" y="1552160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6D6D40-E690-B7A6-0F03-07EE79AE5B8D}"/>
              </a:ext>
            </a:extLst>
          </p:cNvPr>
          <p:cNvSpPr/>
          <p:nvPr/>
        </p:nvSpPr>
        <p:spPr>
          <a:xfrm>
            <a:off x="10491371" y="265859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8010D9-3E58-B656-A541-864F20826DD3}"/>
              </a:ext>
            </a:extLst>
          </p:cNvPr>
          <p:cNvSpPr/>
          <p:nvPr/>
        </p:nvSpPr>
        <p:spPr>
          <a:xfrm>
            <a:off x="9797195" y="199295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891307-822F-BBD3-5A74-83744E5A1818}"/>
              </a:ext>
            </a:extLst>
          </p:cNvPr>
          <p:cNvSpPr/>
          <p:nvPr/>
        </p:nvSpPr>
        <p:spPr>
          <a:xfrm>
            <a:off x="9212469" y="135294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9C8FDE-806D-A6A4-A837-098C06959BD0}"/>
              </a:ext>
            </a:extLst>
          </p:cNvPr>
          <p:cNvSpPr txBox="1"/>
          <p:nvPr/>
        </p:nvSpPr>
        <p:spPr>
          <a:xfrm>
            <a:off x="840510" y="2024973"/>
            <a:ext cx="6544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correcting codes 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Safe Finite state machines modelling can be used for mil/aero and other safety-critical applications, having a moderate hardware overhead.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2A3B53-B7FA-AC12-B314-3027FC04DC57}"/>
              </a:ext>
            </a:extLst>
          </p:cNvPr>
          <p:cNvSpPr/>
          <p:nvPr/>
        </p:nvSpPr>
        <p:spPr>
          <a:xfrm>
            <a:off x="4373526" y="4297135"/>
            <a:ext cx="3636109" cy="24243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583532A-9D7F-02D1-7C9A-583FB45E7E2B}"/>
              </a:ext>
            </a:extLst>
          </p:cNvPr>
          <p:cNvSpPr/>
          <p:nvPr/>
        </p:nvSpPr>
        <p:spPr>
          <a:xfrm rot="8113954">
            <a:off x="10007595" y="1592853"/>
            <a:ext cx="585214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6EF36A-D835-46CF-D185-12D670C6D403}"/>
              </a:ext>
            </a:extLst>
          </p:cNvPr>
          <p:cNvSpPr txBox="1"/>
          <p:nvPr/>
        </p:nvSpPr>
        <p:spPr>
          <a:xfrm>
            <a:off x="10514095" y="1090334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9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 Fault tolerant </a:t>
            </a:r>
            <a:r>
              <a:rPr lang="en-GB" sz="3200" dirty="0" err="1">
                <a:solidFill>
                  <a:srgbClr val="FF0000"/>
                </a:solidFill>
              </a:rPr>
              <a:t>PQC</a:t>
            </a:r>
            <a:r>
              <a:rPr lang="en-GB" sz="3200" dirty="0">
                <a:solidFill>
                  <a:srgbClr val="FF0000"/>
                </a:solidFill>
              </a:rPr>
              <a:t> for Space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AB6D0B-DCB8-6B77-DC63-CA0A26DF6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691" y="4450814"/>
            <a:ext cx="2887954" cy="183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7C08B-F5DC-2AF9-207D-02984D5E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53" y="4353224"/>
            <a:ext cx="3636109" cy="19307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79427F-1F26-11A4-F8DE-00C1C088B1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849" y="4353224"/>
            <a:ext cx="3365689" cy="1930764"/>
          </a:xfrm>
          <a:prstGeom prst="rect">
            <a:avLst/>
          </a:prstGeom>
        </p:spPr>
      </p:pic>
      <p:sp>
        <p:nvSpPr>
          <p:cNvPr id="14" name="TextBox 1182">
            <a:extLst>
              <a:ext uri="{FF2B5EF4-FFF2-40B4-BE49-F238E27FC236}">
                <a16:creationId xmlns:a16="http://schemas.microsoft.com/office/drawing/2014/main" id="{90D87D92-260F-B354-8514-AE4983892704}"/>
              </a:ext>
            </a:extLst>
          </p:cNvPr>
          <p:cNvSpPr txBox="1"/>
          <p:nvPr/>
        </p:nvSpPr>
        <p:spPr>
          <a:xfrm>
            <a:off x="184169" y="6413132"/>
            <a:ext cx="11434369" cy="3513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>
              <a:lnSpc>
                <a:spcPct val="115000"/>
              </a:lnSpc>
              <a:buFont typeface="Arial" panose="020B0604020202020204" pitchFamily="34" charset="0"/>
              <a:buNone/>
            </a:pP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              Triple modular redundancy         		 Error correcting codes      		         Approximation of </a:t>
            </a:r>
            <a:r>
              <a:rPr lang="en-US" altLang="ko-KR" sz="1600" b="1" dirty="0" err="1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PQC</a:t>
            </a:r>
            <a:r>
              <a:rPr lang="en-US" altLang="ko-KR" sz="1600" b="1" dirty="0">
                <a:solidFill>
                  <a:srgbClr val="002060"/>
                </a:solidFill>
                <a:latin typeface="Arial" panose="020B0604020202020204" pitchFamily="34" charset="0"/>
                <a:ea typeface="Noto Sans Symbols"/>
                <a:cs typeface="Noto Sans Symbols"/>
              </a:rPr>
              <a:t> kernels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3480676-8CF4-E568-7D1B-E6DC5E8E924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47"/>
          <a:stretch/>
        </p:blipFill>
        <p:spPr>
          <a:xfrm>
            <a:off x="8591411" y="242979"/>
            <a:ext cx="2820625" cy="6811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1A96B6-30CA-60BA-FD8A-60D958FE41F4}"/>
              </a:ext>
            </a:extLst>
          </p:cNvPr>
          <p:cNvSpPr txBox="1"/>
          <p:nvPr/>
        </p:nvSpPr>
        <p:spPr>
          <a:xfrm>
            <a:off x="796442" y="972499"/>
            <a:ext cx="65880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modular redundancy (</a:t>
            </a:r>
            <a:r>
              <a:rPr lang="en-GB" b="1" dirty="0" err="1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reliable and most costly fault mitigation technique for single or multiple event upsets.</a:t>
            </a:r>
            <a:endParaRPr lang="en-US" dirty="0">
              <a:solidFill>
                <a:srgbClr val="17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F5E9E15B-AB55-ECFD-84B5-90D9FDC6690D}"/>
              </a:ext>
            </a:extLst>
          </p:cNvPr>
          <p:cNvSpPr/>
          <p:nvPr/>
        </p:nvSpPr>
        <p:spPr>
          <a:xfrm rot="16200000">
            <a:off x="6988961" y="1727128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3F4F31B-5EA5-B2F1-EC78-E932E3A04D94}"/>
              </a:ext>
            </a:extLst>
          </p:cNvPr>
          <p:cNvSpPr/>
          <p:nvPr/>
        </p:nvSpPr>
        <p:spPr>
          <a:xfrm>
            <a:off x="8183520" y="2903463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8DDB4F-CA1C-D853-B4FF-A8FE5041ECAE}"/>
              </a:ext>
            </a:extLst>
          </p:cNvPr>
          <p:cNvSpPr txBox="1"/>
          <p:nvPr/>
        </p:nvSpPr>
        <p:spPr>
          <a:xfrm>
            <a:off x="8998966" y="3180462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07346-8B63-9F17-A213-9C36F9B3973C}"/>
              </a:ext>
            </a:extLst>
          </p:cNvPr>
          <p:cNvSpPr txBox="1"/>
          <p:nvPr/>
        </p:nvSpPr>
        <p:spPr>
          <a:xfrm rot="16200000">
            <a:off x="7396730" y="1552160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06D6D40-E690-B7A6-0F03-07EE79AE5B8D}"/>
              </a:ext>
            </a:extLst>
          </p:cNvPr>
          <p:cNvSpPr/>
          <p:nvPr/>
        </p:nvSpPr>
        <p:spPr>
          <a:xfrm>
            <a:off x="10491371" y="265859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8010D9-3E58-B656-A541-864F20826DD3}"/>
              </a:ext>
            </a:extLst>
          </p:cNvPr>
          <p:cNvSpPr/>
          <p:nvPr/>
        </p:nvSpPr>
        <p:spPr>
          <a:xfrm>
            <a:off x="9797195" y="199295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2891307-822F-BBD3-5A74-83744E5A1818}"/>
              </a:ext>
            </a:extLst>
          </p:cNvPr>
          <p:cNvSpPr/>
          <p:nvPr/>
        </p:nvSpPr>
        <p:spPr>
          <a:xfrm>
            <a:off x="9212469" y="1352944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9C8FDE-806D-A6A4-A837-098C06959BD0}"/>
              </a:ext>
            </a:extLst>
          </p:cNvPr>
          <p:cNvSpPr txBox="1"/>
          <p:nvPr/>
        </p:nvSpPr>
        <p:spPr>
          <a:xfrm>
            <a:off x="840510" y="2024973"/>
            <a:ext cx="6544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correcting codes 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Safe Finite state machines modelling can be used for mil/aero and other safety-critical applications, having a moderate hardware overhead.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C0CDF8-7388-E27C-DBC3-E70992F9A427}"/>
              </a:ext>
            </a:extLst>
          </p:cNvPr>
          <p:cNvSpPr txBox="1"/>
          <p:nvPr/>
        </p:nvSpPr>
        <p:spPr>
          <a:xfrm>
            <a:off x="818476" y="3161054"/>
            <a:ext cx="65440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The inherently </a:t>
            </a:r>
            <a:r>
              <a:rPr lang="en-GB" b="1" i="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error tolerant nature </a:t>
            </a:r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of some 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of </a:t>
            </a:r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the post quantum cryptography problems can be exploited to make efficient, fault tolerant solutions.</a:t>
            </a:r>
            <a:endParaRPr lang="en-GB" sz="1800" dirty="0">
              <a:solidFill>
                <a:srgbClr val="080808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12A3B53-B7FA-AC12-B314-3027FC04DC57}"/>
              </a:ext>
            </a:extLst>
          </p:cNvPr>
          <p:cNvSpPr/>
          <p:nvPr/>
        </p:nvSpPr>
        <p:spPr>
          <a:xfrm>
            <a:off x="8086221" y="4297135"/>
            <a:ext cx="3636109" cy="242433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47EF3B6-D990-6A04-702F-ABEE9C227964}"/>
              </a:ext>
            </a:extLst>
          </p:cNvPr>
          <p:cNvSpPr/>
          <p:nvPr/>
        </p:nvSpPr>
        <p:spPr>
          <a:xfrm rot="10800000">
            <a:off x="9568041" y="1256632"/>
            <a:ext cx="923330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3EC09-1D75-9C51-5AF6-6CB1E1A8A0CA}"/>
              </a:ext>
            </a:extLst>
          </p:cNvPr>
          <p:cNvSpPr txBox="1"/>
          <p:nvPr/>
        </p:nvSpPr>
        <p:spPr>
          <a:xfrm>
            <a:off x="10481706" y="1104016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05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Hybrid Fault Mitigation Technique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9D1D8-4EFF-AAEC-4D5A-49977F81C743}"/>
              </a:ext>
            </a:extLst>
          </p:cNvPr>
          <p:cNvSpPr txBox="1"/>
          <p:nvPr/>
        </p:nvSpPr>
        <p:spPr>
          <a:xfrm>
            <a:off x="656438" y="996722"/>
            <a:ext cx="37978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9A4AFA-55A7-A3BB-150D-9B87E8A6305D}"/>
              </a:ext>
            </a:extLst>
          </p:cNvPr>
          <p:cNvSpPr txBox="1"/>
          <p:nvPr/>
        </p:nvSpPr>
        <p:spPr>
          <a:xfrm>
            <a:off x="235889" y="941998"/>
            <a:ext cx="110912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applied a </a:t>
            </a:r>
            <a:r>
              <a:rPr lang="en-GB" sz="2400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fault mitigation </a:t>
            </a:r>
            <a:r>
              <a:rPr lang="en-GB" sz="2400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on the </a:t>
            </a:r>
            <a:r>
              <a:rPr lang="en-GB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theoretic transform (NTT) </a:t>
            </a:r>
            <a:r>
              <a:rPr lang="en-GB" sz="240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of the </a:t>
            </a:r>
            <a:r>
              <a:rPr lang="en-GB" sz="24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r>
              <a:rPr lang="en-GB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 based on data parity and hamming codes.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Virtex-7 FPGA platform  we benchmark a 29.2% increased area penalty, compared to the standard implementations.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F05A7-22CA-833D-9F1E-003F99E21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39" y="2827967"/>
            <a:ext cx="10182254" cy="3276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036B15-89DE-5610-C37F-2D43B441A0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18" t="19015"/>
          <a:stretch/>
        </p:blipFill>
        <p:spPr>
          <a:xfrm>
            <a:off x="4278035" y="6237156"/>
            <a:ext cx="3680655" cy="1963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743DE8-6A8B-F1BC-664B-BC3994DE66D1}"/>
              </a:ext>
            </a:extLst>
          </p:cNvPr>
          <p:cNvSpPr txBox="1"/>
          <p:nvPr/>
        </p:nvSpPr>
        <p:spPr>
          <a:xfrm>
            <a:off x="244152" y="6489069"/>
            <a:ext cx="11396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80808"/>
                </a:solidFill>
              </a:rPr>
              <a:t>Khan, Safiullah, et al. Efficient, Error-Resistant NTT Architectures for CRYSTALS-</a:t>
            </a:r>
            <a:r>
              <a:rPr lang="en-GB" sz="1400" dirty="0" err="1">
                <a:solidFill>
                  <a:srgbClr val="080808"/>
                </a:solidFill>
              </a:rPr>
              <a:t>Kyber</a:t>
            </a:r>
            <a:r>
              <a:rPr lang="en-GB" sz="1400" dirty="0">
                <a:solidFill>
                  <a:srgbClr val="080808"/>
                </a:solidFill>
              </a:rPr>
              <a:t> FPGA Accelerators. Accepted IEEE VLSI SoC 2023.</a:t>
            </a:r>
          </a:p>
        </p:txBody>
      </p:sp>
    </p:spTree>
    <p:extLst>
      <p:ext uri="{BB962C8B-B14F-4D97-AF65-F5344CB8AC3E}">
        <p14:creationId xmlns:p14="http://schemas.microsoft.com/office/powerpoint/2010/main" val="158607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D54CB97-EADF-4D48-8731-796C8BE92D69}"/>
              </a:ext>
            </a:extLst>
          </p:cNvPr>
          <p:cNvSpPr txBox="1">
            <a:spLocks/>
          </p:cNvSpPr>
          <p:nvPr/>
        </p:nvSpPr>
        <p:spPr>
          <a:xfrm>
            <a:off x="11457829" y="6356349"/>
            <a:ext cx="498281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11D5607-42F8-462F-B889-56B85E417F52}"/>
              </a:ext>
            </a:extLst>
          </p:cNvPr>
          <p:cNvSpPr txBox="1">
            <a:spLocks/>
          </p:cNvSpPr>
          <p:nvPr/>
        </p:nvSpPr>
        <p:spPr>
          <a:xfrm>
            <a:off x="11610229" y="6508749"/>
            <a:ext cx="49828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rgbClr val="D600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6B5C44-A6B4-464B-82AE-7D315A9A1532}" type="slidenum">
              <a:rPr lang="en-GB" sz="1200">
                <a:solidFill>
                  <a:srgbClr val="080808"/>
                </a:solidFill>
              </a:rPr>
              <a:pPr/>
              <a:t>16</a:t>
            </a:fld>
            <a:endParaRPr lang="en-GB" sz="1200" dirty="0">
              <a:solidFill>
                <a:srgbClr val="080808"/>
              </a:solidFill>
            </a:endParaRPr>
          </a:p>
        </p:txBody>
      </p:sp>
      <p:sp>
        <p:nvSpPr>
          <p:cNvPr id="102" name="Text Placeholder 2">
            <a:extLst>
              <a:ext uri="{FF2B5EF4-FFF2-40B4-BE49-F238E27FC236}">
                <a16:creationId xmlns:a16="http://schemas.microsoft.com/office/drawing/2014/main" id="{DBAB1B52-0523-4312-B394-86592106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415" y="299570"/>
            <a:ext cx="8903185" cy="999934"/>
          </a:xfrm>
        </p:spPr>
        <p:txBody>
          <a:bodyPr/>
          <a:lstStyle/>
          <a:p>
            <a:r>
              <a:rPr lang="en-US" dirty="0"/>
              <a:t>Conclusion /Outlook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26EAB-70B1-29F6-8F43-71CAFEDE8A17}"/>
              </a:ext>
            </a:extLst>
          </p:cNvPr>
          <p:cNvSpPr txBox="1"/>
          <p:nvPr/>
        </p:nvSpPr>
        <p:spPr>
          <a:xfrm>
            <a:off x="668283" y="1153480"/>
            <a:ext cx="707657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</a:rPr>
              <a:t>Critical national sectors and infrastructure depends on space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A successful security breach would result in high cost/impact leading to making national assets vulnerable.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0" dirty="0">
                <a:effectLst/>
                <a:latin typeface="Arial" panose="020B0604020202020204" pitchFamily="34" charset="0"/>
              </a:rPr>
              <a:t>Our next generation space-enabled services should be prioritised to achieve resilience against a quantum enabled adversary.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</a:endParaRPr>
          </a:p>
          <a:p>
            <a:r>
              <a:rPr lang="en-GB" sz="2000" b="1" i="0" dirty="0" err="1">
                <a:effectLst/>
                <a:latin typeface="Arial" panose="020B0604020202020204" pitchFamily="34" charset="0"/>
              </a:rPr>
              <a:t>SEQURE</a:t>
            </a:r>
            <a:r>
              <a:rPr lang="en-GB" sz="2000" b="1" dirty="0">
                <a:latin typeface="Arial" panose="020B0604020202020204" pitchFamily="34" charset="0"/>
              </a:rPr>
              <a:t>-SAT</a:t>
            </a:r>
            <a:r>
              <a:rPr lang="en-GB" sz="2000" dirty="0">
                <a:latin typeface="Arial" panose="020B0604020202020204" pitchFamily="34" charset="0"/>
              </a:rPr>
              <a:t> is an FPGA based on-board security processing solution that promises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Low </a:t>
            </a:r>
            <a:r>
              <a:rPr lang="en-GB" sz="2000" b="0" i="0" dirty="0" err="1">
                <a:effectLst/>
                <a:latin typeface="Arial" panose="020B0604020202020204" pitchFamily="34" charset="0"/>
              </a:rPr>
              <a:t>SWaP</a:t>
            </a:r>
            <a:r>
              <a:rPr lang="en-GB" sz="2000" b="0" i="0" dirty="0">
                <a:effectLst/>
                <a:latin typeface="Arial" panose="020B0604020202020204" pitchFamily="34" charset="0"/>
              </a:rPr>
              <a:t>-C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Customized space radiation tolerance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i="0" dirty="0">
                <a:effectLst/>
                <a:latin typeface="Arial" panose="020B0604020202020204" pitchFamily="34" charset="0"/>
              </a:rPr>
              <a:t>On board reconfiguration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8857A5-9732-7DB6-4C34-945FD0AB6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736" y="1451904"/>
            <a:ext cx="3972065" cy="32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2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2BD24-8AE0-4EB3-B066-82A1BFF94C12}"/>
              </a:ext>
            </a:extLst>
          </p:cNvPr>
          <p:cNvSpPr txBox="1"/>
          <p:nvPr/>
        </p:nvSpPr>
        <p:spPr>
          <a:xfrm>
            <a:off x="1290180" y="632399"/>
            <a:ext cx="6289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93350112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405748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Fault tolerance by Redundancy of design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4A0FEF-605D-607C-3F75-4C157C96B762}"/>
              </a:ext>
            </a:extLst>
          </p:cNvPr>
          <p:cNvSpPr txBox="1">
            <a:spLocks/>
          </p:cNvSpPr>
          <p:nvPr/>
        </p:nvSpPr>
        <p:spPr>
          <a:xfrm>
            <a:off x="482254" y="1139401"/>
            <a:ext cx="5879635" cy="5336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9056-252D-D990-99B3-51B329E0CDE6}"/>
              </a:ext>
            </a:extLst>
          </p:cNvPr>
          <p:cNvSpPr txBox="1"/>
          <p:nvPr/>
        </p:nvSpPr>
        <p:spPr>
          <a:xfrm>
            <a:off x="482253" y="1427460"/>
            <a:ext cx="65839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modular redundancy (</a:t>
            </a:r>
            <a:r>
              <a:rPr lang="en-GB" b="1" dirty="0" err="1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en-GB" b="1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reliable and most costly fault mitigation technique for single or multiple event upsets.</a:t>
            </a:r>
          </a:p>
          <a:p>
            <a:endParaRPr lang="en-US" dirty="0">
              <a:solidFill>
                <a:srgbClr val="171C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Costly in terms of Hardware (Resource triplication)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1C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of hardware/ time redundancy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B7794-1DAA-817A-0FBD-8181CA02CA87}"/>
              </a:ext>
            </a:extLst>
          </p:cNvPr>
          <p:cNvSpPr/>
          <p:nvPr/>
        </p:nvSpPr>
        <p:spPr>
          <a:xfrm rot="5400000">
            <a:off x="10340035" y="2434266"/>
            <a:ext cx="887199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166559-45B5-CC07-8561-05FE99758B4C}"/>
              </a:ext>
            </a:extLst>
          </p:cNvPr>
          <p:cNvSpPr/>
          <p:nvPr/>
        </p:nvSpPr>
        <p:spPr>
          <a:xfrm rot="16200000">
            <a:off x="7083838" y="2204017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BF052D-9586-6B72-91A4-33F8838BC1C2}"/>
              </a:ext>
            </a:extLst>
          </p:cNvPr>
          <p:cNvSpPr/>
          <p:nvPr/>
        </p:nvSpPr>
        <p:spPr>
          <a:xfrm>
            <a:off x="8278397" y="3380352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99D9B-13CB-8008-A069-B0F6A7B4EB71}"/>
              </a:ext>
            </a:extLst>
          </p:cNvPr>
          <p:cNvSpPr txBox="1"/>
          <p:nvPr/>
        </p:nvSpPr>
        <p:spPr>
          <a:xfrm>
            <a:off x="9093843" y="3657351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0DD06-8BFC-1854-7D2C-8C498F4678C3}"/>
              </a:ext>
            </a:extLst>
          </p:cNvPr>
          <p:cNvSpPr txBox="1"/>
          <p:nvPr/>
        </p:nvSpPr>
        <p:spPr>
          <a:xfrm rot="16200000">
            <a:off x="7491607" y="2029049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074B92-56CF-85DB-88C1-485376603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79" y="3873744"/>
            <a:ext cx="3435885" cy="1614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7A8676-6FD9-9A0F-74EA-BB720C0B5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320" y="3711534"/>
            <a:ext cx="3911268" cy="2076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E71061-AF96-F478-5649-5EC73E6909C5}"/>
              </a:ext>
            </a:extLst>
          </p:cNvPr>
          <p:cNvSpPr txBox="1"/>
          <p:nvPr/>
        </p:nvSpPr>
        <p:spPr>
          <a:xfrm>
            <a:off x="846830" y="5508402"/>
            <a:ext cx="664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80808"/>
                </a:solidFill>
              </a:rPr>
              <a:t>Triple device redundancy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1D8FB7-3972-E486-A296-326BF072CC46}"/>
              </a:ext>
            </a:extLst>
          </p:cNvPr>
          <p:cNvSpPr txBox="1"/>
          <p:nvPr/>
        </p:nvSpPr>
        <p:spPr>
          <a:xfrm>
            <a:off x="5139991" y="5631628"/>
            <a:ext cx="664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80808"/>
                </a:solidFill>
              </a:rPr>
              <a:t>Triple modular redundancy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69624B-DF1A-772D-CA85-2BFD2F8307D4}"/>
              </a:ext>
            </a:extLst>
          </p:cNvPr>
          <p:cNvSpPr/>
          <p:nvPr/>
        </p:nvSpPr>
        <p:spPr>
          <a:xfrm>
            <a:off x="10586248" y="3135482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0B296A-5F6E-2898-DA5E-9272BE7BA5D4}"/>
              </a:ext>
            </a:extLst>
          </p:cNvPr>
          <p:cNvSpPr/>
          <p:nvPr/>
        </p:nvSpPr>
        <p:spPr>
          <a:xfrm>
            <a:off x="9892072" y="246984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E6A6CC-55E1-8B6F-111C-BFC823C5459F}"/>
              </a:ext>
            </a:extLst>
          </p:cNvPr>
          <p:cNvSpPr/>
          <p:nvPr/>
        </p:nvSpPr>
        <p:spPr>
          <a:xfrm>
            <a:off x="9307346" y="182983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AA70F-9989-4FB9-8445-789FE61DE5CA}"/>
              </a:ext>
            </a:extLst>
          </p:cNvPr>
          <p:cNvSpPr txBox="1"/>
          <p:nvPr/>
        </p:nvSpPr>
        <p:spPr>
          <a:xfrm>
            <a:off x="10510188" y="1587888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7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405748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Fault tolerance by Error Correcting Codes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4A0FEF-605D-607C-3F75-4C157C96B762}"/>
              </a:ext>
            </a:extLst>
          </p:cNvPr>
          <p:cNvSpPr txBox="1">
            <a:spLocks/>
          </p:cNvSpPr>
          <p:nvPr/>
        </p:nvSpPr>
        <p:spPr>
          <a:xfrm>
            <a:off x="482254" y="1139401"/>
            <a:ext cx="5879635" cy="5336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9056-252D-D990-99B3-51B329E0CDE6}"/>
              </a:ext>
            </a:extLst>
          </p:cNvPr>
          <p:cNvSpPr txBox="1"/>
          <p:nvPr/>
        </p:nvSpPr>
        <p:spPr>
          <a:xfrm>
            <a:off x="525131" y="1034548"/>
            <a:ext cx="7753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techniques are used for fault tolerance in FPGAs mil/aero and other safety-critical applications.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Finite state machines modelling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correcting codes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</a:t>
            </a:r>
            <a:r>
              <a:rPr lang="en-GB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TMR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critical logic</a:t>
            </a:r>
          </a:p>
          <a:p>
            <a:pPr marL="0" indent="0">
              <a:buNone/>
            </a:pPr>
            <a:endParaRPr lang="en-GB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8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B7794-1DAA-817A-0FBD-8181CA02CA87}"/>
              </a:ext>
            </a:extLst>
          </p:cNvPr>
          <p:cNvSpPr/>
          <p:nvPr/>
        </p:nvSpPr>
        <p:spPr>
          <a:xfrm rot="8113954">
            <a:off x="10084713" y="2090407"/>
            <a:ext cx="585214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166559-45B5-CC07-8561-05FE99758B4C}"/>
              </a:ext>
            </a:extLst>
          </p:cNvPr>
          <p:cNvSpPr/>
          <p:nvPr/>
        </p:nvSpPr>
        <p:spPr>
          <a:xfrm rot="16200000">
            <a:off x="7083838" y="2204017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BF052D-9586-6B72-91A4-33F8838BC1C2}"/>
              </a:ext>
            </a:extLst>
          </p:cNvPr>
          <p:cNvSpPr/>
          <p:nvPr/>
        </p:nvSpPr>
        <p:spPr>
          <a:xfrm>
            <a:off x="8278397" y="3380352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99D9B-13CB-8008-A069-B0F6A7B4EB71}"/>
              </a:ext>
            </a:extLst>
          </p:cNvPr>
          <p:cNvSpPr txBox="1"/>
          <p:nvPr/>
        </p:nvSpPr>
        <p:spPr>
          <a:xfrm>
            <a:off x="9093843" y="3657351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0DD06-8BFC-1854-7D2C-8C498F4678C3}"/>
              </a:ext>
            </a:extLst>
          </p:cNvPr>
          <p:cNvSpPr txBox="1"/>
          <p:nvPr/>
        </p:nvSpPr>
        <p:spPr>
          <a:xfrm rot="16200000">
            <a:off x="7491607" y="2029049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69624B-DF1A-772D-CA85-2BFD2F8307D4}"/>
              </a:ext>
            </a:extLst>
          </p:cNvPr>
          <p:cNvSpPr/>
          <p:nvPr/>
        </p:nvSpPr>
        <p:spPr>
          <a:xfrm>
            <a:off x="10586248" y="3135482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0B296A-5F6E-2898-DA5E-9272BE7BA5D4}"/>
              </a:ext>
            </a:extLst>
          </p:cNvPr>
          <p:cNvSpPr/>
          <p:nvPr/>
        </p:nvSpPr>
        <p:spPr>
          <a:xfrm>
            <a:off x="9892072" y="246984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E6A6CC-55E1-8B6F-111C-BFC823C5459F}"/>
              </a:ext>
            </a:extLst>
          </p:cNvPr>
          <p:cNvSpPr/>
          <p:nvPr/>
        </p:nvSpPr>
        <p:spPr>
          <a:xfrm>
            <a:off x="9307346" y="182983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AA70F-9989-4FB9-8445-789FE61DE5CA}"/>
              </a:ext>
            </a:extLst>
          </p:cNvPr>
          <p:cNvSpPr txBox="1"/>
          <p:nvPr/>
        </p:nvSpPr>
        <p:spPr>
          <a:xfrm>
            <a:off x="10591213" y="1587888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E8285-C4DD-FD70-EE42-179F401A6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27" y="2460805"/>
            <a:ext cx="2829584" cy="24702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9C8945-041E-A42A-0CAB-E81415DA1608}"/>
              </a:ext>
            </a:extLst>
          </p:cNvPr>
          <p:cNvSpPr txBox="1"/>
          <p:nvPr/>
        </p:nvSpPr>
        <p:spPr>
          <a:xfrm>
            <a:off x="635833" y="4891323"/>
            <a:ext cx="3515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Hot Safe FSM encoding</a:t>
            </a:r>
            <a:endParaRPr lang="en-GB" sz="18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06AB23F-63DD-C2D6-4357-29D6FC14D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63" y="2791146"/>
            <a:ext cx="3379980" cy="214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3331DF-25C6-3F37-8969-8E2312EF8C6E}"/>
              </a:ext>
            </a:extLst>
          </p:cNvPr>
          <p:cNvSpPr txBox="1"/>
          <p:nvPr/>
        </p:nvSpPr>
        <p:spPr>
          <a:xfrm>
            <a:off x="4594043" y="4931077"/>
            <a:ext cx="65859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 Correction codes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433E894-59AF-90C7-ECFF-B8B32DA3B6C9}"/>
              </a:ext>
            </a:extLst>
          </p:cNvPr>
          <p:cNvSpPr txBox="1"/>
          <p:nvPr/>
        </p:nvSpPr>
        <p:spPr>
          <a:xfrm>
            <a:off x="525131" y="5528967"/>
            <a:ext cx="106248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A </a:t>
            </a:r>
            <a:r>
              <a:rPr lang="en-GB" b="1" dirty="0">
                <a:solidFill>
                  <a:srgbClr val="080808"/>
                </a:solidFill>
                <a:latin typeface="Arial" panose="020B0604020202020204" pitchFamily="34" charset="0"/>
              </a:rPr>
              <a:t>fault-tolerant model of AES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 based on hamming codes over s-boxes reportedly had a 49% higher area overhead and a 152% increase in power consumption[1].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B0C45C-C6F3-9687-1A20-A254DC568559}"/>
              </a:ext>
            </a:extLst>
          </p:cNvPr>
          <p:cNvSpPr txBox="1"/>
          <p:nvPr/>
        </p:nvSpPr>
        <p:spPr>
          <a:xfrm>
            <a:off x="457505" y="6547941"/>
            <a:ext cx="103289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[1] Fault-Tolerant Encryption for Space Applications, IEEE TRANSACTIONS ON AEROSPACE AND ELECTRONIC SYSTEMS</a:t>
            </a:r>
          </a:p>
        </p:txBody>
      </p:sp>
    </p:spTree>
    <p:extLst>
      <p:ext uri="{BB962C8B-B14F-4D97-AF65-F5344CB8AC3E}">
        <p14:creationId xmlns:p14="http://schemas.microsoft.com/office/powerpoint/2010/main" val="148519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D2A737-EF61-4A84-86CC-71561225ACAC}"/>
              </a:ext>
            </a:extLst>
          </p:cNvPr>
          <p:cNvSpPr txBox="1">
            <a:spLocks/>
          </p:cNvSpPr>
          <p:nvPr/>
        </p:nvSpPr>
        <p:spPr>
          <a:xfrm>
            <a:off x="668254" y="1305536"/>
            <a:ext cx="7798413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D114F8-D4DC-6C8B-8AD6-3FE692CD52F8}"/>
              </a:ext>
            </a:extLst>
          </p:cNvPr>
          <p:cNvSpPr txBox="1">
            <a:spLocks/>
          </p:cNvSpPr>
          <p:nvPr/>
        </p:nvSpPr>
        <p:spPr>
          <a:xfrm>
            <a:off x="885896" y="3312214"/>
            <a:ext cx="10508705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security of </a:t>
            </a:r>
            <a:r>
              <a:rPr lang="en-GB" sz="2000" b="1" dirty="0"/>
              <a:t>RSA</a:t>
            </a:r>
            <a:r>
              <a:rPr lang="en-GB" sz="2000" dirty="0"/>
              <a:t> is based on the computational hardness of integer factorization</a:t>
            </a:r>
          </a:p>
          <a:p>
            <a:r>
              <a:rPr lang="en-GB" sz="2000" dirty="0"/>
              <a:t>The security of </a:t>
            </a:r>
            <a:r>
              <a:rPr lang="en-GB" sz="2000" b="1" dirty="0"/>
              <a:t>DH</a:t>
            </a:r>
            <a:r>
              <a:rPr lang="en-GB" sz="2000" dirty="0"/>
              <a:t> Diffie Hellman) key exchange and </a:t>
            </a:r>
            <a:r>
              <a:rPr lang="en-GB" sz="2000" b="1" dirty="0"/>
              <a:t>DSA</a:t>
            </a:r>
            <a:r>
              <a:rPr lang="en-GB" sz="2000" dirty="0"/>
              <a:t> (Digital Signature Algorithm ) is based on the computational hardness of the </a:t>
            </a:r>
            <a:r>
              <a:rPr lang="en-GB" sz="2000" b="1" dirty="0"/>
              <a:t>discrete logarithm problem</a:t>
            </a:r>
          </a:p>
          <a:p>
            <a:r>
              <a:rPr lang="en-GB" sz="2000" dirty="0"/>
              <a:t>The security of </a:t>
            </a:r>
            <a:r>
              <a:rPr lang="en-GB" sz="2000" b="1" dirty="0" err="1"/>
              <a:t>ECC</a:t>
            </a:r>
            <a:r>
              <a:rPr lang="en-GB" sz="2000" dirty="0"/>
              <a:t> Elliptic Curve Cryptography ) is based on the computational hardness of the </a:t>
            </a:r>
            <a:r>
              <a:rPr lang="en-GB" sz="2000" b="1" dirty="0"/>
              <a:t>elliptic curve discrete logarithm problem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73F0A-A549-221A-074E-7971FFDC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00" y="901431"/>
            <a:ext cx="103822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95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4A0FEF-605D-607C-3F75-4C157C96B762}"/>
              </a:ext>
            </a:extLst>
          </p:cNvPr>
          <p:cNvSpPr txBox="1">
            <a:spLocks/>
          </p:cNvSpPr>
          <p:nvPr/>
        </p:nvSpPr>
        <p:spPr>
          <a:xfrm>
            <a:off x="482254" y="1139401"/>
            <a:ext cx="5879635" cy="5336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9056-252D-D990-99B3-51B329E0CDE6}"/>
              </a:ext>
            </a:extLst>
          </p:cNvPr>
          <p:cNvSpPr txBox="1"/>
          <p:nvPr/>
        </p:nvSpPr>
        <p:spPr>
          <a:xfrm>
            <a:off x="513279" y="941557"/>
            <a:ext cx="111658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0" i="0" dirty="0" err="1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LWE</a:t>
            </a:r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 problem is inherently approximate. The message decryption carries out threshold decoding from the added Gaussian noise.</a:t>
            </a:r>
            <a:endParaRPr lang="en-GB" sz="1800" dirty="0">
              <a:solidFill>
                <a:srgbClr val="080808"/>
              </a:solidFill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B7794-1DAA-817A-0FBD-8181CA02CA87}"/>
              </a:ext>
            </a:extLst>
          </p:cNvPr>
          <p:cNvSpPr/>
          <p:nvPr/>
        </p:nvSpPr>
        <p:spPr>
          <a:xfrm rot="10800000">
            <a:off x="9677548" y="1740504"/>
            <a:ext cx="923330" cy="394774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166559-45B5-CC07-8561-05FE99758B4C}"/>
              </a:ext>
            </a:extLst>
          </p:cNvPr>
          <p:cNvSpPr/>
          <p:nvPr/>
        </p:nvSpPr>
        <p:spPr>
          <a:xfrm rot="16200000">
            <a:off x="7083838" y="2204017"/>
            <a:ext cx="2835568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CBF052D-9586-6B72-91A4-33F8838BC1C2}"/>
              </a:ext>
            </a:extLst>
          </p:cNvPr>
          <p:cNvSpPr/>
          <p:nvPr/>
        </p:nvSpPr>
        <p:spPr>
          <a:xfrm>
            <a:off x="8278397" y="3380352"/>
            <a:ext cx="3677713" cy="92333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99D9B-13CB-8008-A069-B0F6A7B4EB71}"/>
              </a:ext>
            </a:extLst>
          </p:cNvPr>
          <p:cNvSpPr txBox="1"/>
          <p:nvPr/>
        </p:nvSpPr>
        <p:spPr>
          <a:xfrm>
            <a:off x="9093843" y="3657351"/>
            <a:ext cx="40837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  <a:latin typeface="Arial" panose="020B0604020202020204" pitchFamily="34" charset="0"/>
              </a:rPr>
              <a:t>Power Consumption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50DD06-8BFC-1854-7D2C-8C498F4678C3}"/>
              </a:ext>
            </a:extLst>
          </p:cNvPr>
          <p:cNvSpPr txBox="1"/>
          <p:nvPr/>
        </p:nvSpPr>
        <p:spPr>
          <a:xfrm rot="16200000">
            <a:off x="7491607" y="2029049"/>
            <a:ext cx="20200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effectLst/>
                <a:latin typeface="Arial" panose="020B0604020202020204" pitchFamily="34" charset="0"/>
              </a:rPr>
              <a:t>Performance</a:t>
            </a:r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669624B-DF1A-772D-CA85-2BFD2F8307D4}"/>
              </a:ext>
            </a:extLst>
          </p:cNvPr>
          <p:cNvSpPr/>
          <p:nvPr/>
        </p:nvSpPr>
        <p:spPr>
          <a:xfrm>
            <a:off x="10586248" y="3135482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10B296A-5F6E-2898-DA5E-9272BE7BA5D4}"/>
              </a:ext>
            </a:extLst>
          </p:cNvPr>
          <p:cNvSpPr/>
          <p:nvPr/>
        </p:nvSpPr>
        <p:spPr>
          <a:xfrm>
            <a:off x="9892072" y="246984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BE6A6CC-55E1-8B6F-111C-BFC823C5459F}"/>
              </a:ext>
            </a:extLst>
          </p:cNvPr>
          <p:cNvSpPr/>
          <p:nvPr/>
        </p:nvSpPr>
        <p:spPr>
          <a:xfrm>
            <a:off x="9307346" y="1829833"/>
            <a:ext cx="276999" cy="22746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CCAA70F-9989-4FB9-8445-789FE61DE5CA}"/>
              </a:ext>
            </a:extLst>
          </p:cNvPr>
          <p:cNvSpPr txBox="1"/>
          <p:nvPr/>
        </p:nvSpPr>
        <p:spPr>
          <a:xfrm>
            <a:off x="10591213" y="1587888"/>
            <a:ext cx="19734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You are </a:t>
            </a:r>
          </a:p>
          <a:p>
            <a:r>
              <a:rPr lang="en-GB" dirty="0">
                <a:solidFill>
                  <a:srgbClr val="171C2D"/>
                </a:solidFill>
              </a:rPr>
              <a:t>here</a:t>
            </a:r>
            <a:endParaRPr lang="en-US" dirty="0">
              <a:solidFill>
                <a:srgbClr val="171C2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6A8DE0-E4FC-1AA2-41A2-C15D3D50F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7"/>
          <a:stretch/>
        </p:blipFill>
        <p:spPr>
          <a:xfrm>
            <a:off x="8640496" y="242979"/>
            <a:ext cx="2771540" cy="68117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0875FFE-DEF7-E7A7-123E-371360E9F4D1}"/>
              </a:ext>
            </a:extLst>
          </p:cNvPr>
          <p:cNvSpPr txBox="1">
            <a:spLocks/>
          </p:cNvSpPr>
          <p:nvPr/>
        </p:nvSpPr>
        <p:spPr>
          <a:xfrm>
            <a:off x="86839" y="402469"/>
            <a:ext cx="11720222" cy="625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8080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Fault tolerance by Algorithmic Approximation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155C200-3826-E236-F247-CF487714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020" y="1829833"/>
            <a:ext cx="4086611" cy="33102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7CC218-736A-A08A-5255-EEB45C4A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68" y="1549065"/>
            <a:ext cx="3317788" cy="19032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BA606E8-7A3F-98A9-0AD1-B0FCAF8D94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203" y="3803203"/>
            <a:ext cx="3044817" cy="136683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61CF42-EEBC-579D-66E6-72BA9D545D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7"/>
          <a:stretch/>
        </p:blipFill>
        <p:spPr>
          <a:xfrm flipV="1">
            <a:off x="1887664" y="4555200"/>
            <a:ext cx="317282" cy="15450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C6CE249-4D1B-D263-59B7-FD14AF6A0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7"/>
          <a:stretch/>
        </p:blipFill>
        <p:spPr>
          <a:xfrm flipV="1">
            <a:off x="2145106" y="4767018"/>
            <a:ext cx="204620" cy="15450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E810A43-6C1C-CCD9-91A8-1EB5AD7DF191}"/>
              </a:ext>
            </a:extLst>
          </p:cNvPr>
          <p:cNvSpPr txBox="1"/>
          <p:nvPr/>
        </p:nvSpPr>
        <p:spPr>
          <a:xfrm>
            <a:off x="235890" y="5497255"/>
            <a:ext cx="11956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Approximate modular multiplication on 45nm CMOS, achieves the area and power reduction by 35% and 23%, respectively as compared to the smallest exact R-</a:t>
            </a:r>
            <a:r>
              <a:rPr lang="en-GB" b="0" i="0" dirty="0" err="1">
                <a:solidFill>
                  <a:srgbClr val="0808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LWE</a:t>
            </a:r>
            <a:r>
              <a:rPr lang="en-GB" b="0" i="0" dirty="0">
                <a:solidFill>
                  <a:srgbClr val="08080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*.</a:t>
            </a:r>
            <a:endParaRPr lang="en-GB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762E5E-B13D-4259-340F-6C955E6E78BB}"/>
              </a:ext>
            </a:extLst>
          </p:cNvPr>
          <p:cNvSpPr txBox="1"/>
          <p:nvPr/>
        </p:nvSpPr>
        <p:spPr>
          <a:xfrm>
            <a:off x="52308" y="6287905"/>
            <a:ext cx="1198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AxRLWE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 A multilevel approximate Ring-</a:t>
            </a:r>
            <a:r>
              <a:rPr lang="en-GB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LWE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co-processor for lightweight IoT applications." </a:t>
            </a:r>
            <a:r>
              <a:rPr lang="en-GB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Internet of Things Journal Journal</a:t>
            </a:r>
            <a:r>
              <a:rPr lang="en-GB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9.13 (2021): 10492-10501.</a:t>
            </a:r>
            <a:endParaRPr lang="en-GB" sz="16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EBA473F-6CDA-292E-1948-58879DEA89B0}"/>
              </a:ext>
            </a:extLst>
          </p:cNvPr>
          <p:cNvSpPr txBox="1"/>
          <p:nvPr/>
        </p:nvSpPr>
        <p:spPr>
          <a:xfrm>
            <a:off x="4515011" y="5093907"/>
            <a:ext cx="662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PDFs for Gaussian Distributions</a:t>
            </a:r>
            <a:endParaRPr lang="en-GB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E1B6C8-DFE8-4B3D-0FCA-1A131B53F212}"/>
              </a:ext>
            </a:extLst>
          </p:cNvPr>
          <p:cNvSpPr txBox="1"/>
          <p:nvPr/>
        </p:nvSpPr>
        <p:spPr>
          <a:xfrm>
            <a:off x="947197" y="3355932"/>
            <a:ext cx="662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 R-</a:t>
            </a:r>
            <a:r>
              <a:rPr lang="en-GB" sz="1800" b="1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LWE</a:t>
            </a:r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decoder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380A98-D24B-6BBD-EA98-5C44A2D110C5}"/>
              </a:ext>
            </a:extLst>
          </p:cNvPr>
          <p:cNvSpPr txBox="1"/>
          <p:nvPr/>
        </p:nvSpPr>
        <p:spPr>
          <a:xfrm>
            <a:off x="844676" y="5094036"/>
            <a:ext cx="66207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via approximation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9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D2A737-EF61-4A84-86CC-71561225ACAC}"/>
              </a:ext>
            </a:extLst>
          </p:cNvPr>
          <p:cNvSpPr txBox="1">
            <a:spLocks/>
          </p:cNvSpPr>
          <p:nvPr/>
        </p:nvSpPr>
        <p:spPr>
          <a:xfrm>
            <a:off x="668254" y="1305536"/>
            <a:ext cx="7798413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D114F8-D4DC-6C8B-8AD6-3FE692CD52F8}"/>
              </a:ext>
            </a:extLst>
          </p:cNvPr>
          <p:cNvSpPr txBox="1">
            <a:spLocks/>
          </p:cNvSpPr>
          <p:nvPr/>
        </p:nvSpPr>
        <p:spPr>
          <a:xfrm>
            <a:off x="885896" y="3312214"/>
            <a:ext cx="10508705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The security of </a:t>
            </a:r>
            <a:r>
              <a:rPr lang="en-GB" sz="2000" b="1" dirty="0"/>
              <a:t>RSA</a:t>
            </a:r>
            <a:r>
              <a:rPr lang="en-GB" sz="2000" dirty="0"/>
              <a:t> is based on the computational hardness of integer factorization</a:t>
            </a:r>
          </a:p>
          <a:p>
            <a:r>
              <a:rPr lang="en-GB" sz="2000" dirty="0"/>
              <a:t>The security of </a:t>
            </a:r>
            <a:r>
              <a:rPr lang="en-GB" sz="2000" b="1" dirty="0"/>
              <a:t>DH</a:t>
            </a:r>
            <a:r>
              <a:rPr lang="en-GB" sz="2000" dirty="0"/>
              <a:t> Diffie Hellman) key exchange and </a:t>
            </a:r>
            <a:r>
              <a:rPr lang="en-GB" sz="2000" b="1" dirty="0"/>
              <a:t>DSA</a:t>
            </a:r>
            <a:r>
              <a:rPr lang="en-GB" sz="2000" dirty="0"/>
              <a:t> (Digital Signature Algorithm ) is based on the computational hardness of the </a:t>
            </a:r>
            <a:r>
              <a:rPr lang="en-GB" sz="2000" b="1" dirty="0"/>
              <a:t>discrete logarithm problem</a:t>
            </a:r>
          </a:p>
          <a:p>
            <a:r>
              <a:rPr lang="en-GB" sz="2000" dirty="0"/>
              <a:t>The security of </a:t>
            </a:r>
            <a:r>
              <a:rPr lang="en-GB" sz="2000" b="1" dirty="0" err="1"/>
              <a:t>ECC</a:t>
            </a:r>
            <a:r>
              <a:rPr lang="en-GB" sz="2000" dirty="0"/>
              <a:t> Elliptic Curve Cryptography ) is based on the computational hardness of the </a:t>
            </a:r>
            <a:r>
              <a:rPr lang="en-GB" sz="2000" b="1" dirty="0"/>
              <a:t>elliptic curve discrete logarithm problem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73F0A-A549-221A-074E-7971FFDC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51" y="901431"/>
            <a:ext cx="10382250" cy="19145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577CF50-351C-F6E3-516A-C004BEC5B045}"/>
              </a:ext>
            </a:extLst>
          </p:cNvPr>
          <p:cNvSpPr txBox="1"/>
          <p:nvPr/>
        </p:nvSpPr>
        <p:spPr>
          <a:xfrm>
            <a:off x="668369" y="5212890"/>
            <a:ext cx="11070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computers 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become available, Shor’s algorithm can be used to calculate discrete logarithms and to do integer factorization in polynomial time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2A9B69-7322-D121-9C4B-6E0CB7A3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76" y="1108933"/>
            <a:ext cx="1041082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12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Motivation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D2A737-EF61-4A84-86CC-71561225ACAC}"/>
              </a:ext>
            </a:extLst>
          </p:cNvPr>
          <p:cNvSpPr txBox="1">
            <a:spLocks/>
          </p:cNvSpPr>
          <p:nvPr/>
        </p:nvSpPr>
        <p:spPr>
          <a:xfrm>
            <a:off x="668254" y="1305536"/>
            <a:ext cx="7798413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73F0A-A549-221A-074E-7971FFDCD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51" y="901431"/>
            <a:ext cx="10382250" cy="1914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2A9B69-7322-D121-9C4B-6E0CB7A36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76" y="1108933"/>
            <a:ext cx="10410825" cy="1695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3DF75E-7FC3-0C5F-609B-1731658CE0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1751" y="994864"/>
            <a:ext cx="3781425" cy="2276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5C9038-85A4-36C2-69FB-D46E3C044B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445" y="3429000"/>
            <a:ext cx="11963555" cy="288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56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A878270-A6EC-0425-FD24-D1CB35BA71CB}"/>
              </a:ext>
            </a:extLst>
          </p:cNvPr>
          <p:cNvSpPr txBox="1">
            <a:spLocks/>
          </p:cNvSpPr>
          <p:nvPr/>
        </p:nvSpPr>
        <p:spPr>
          <a:xfrm>
            <a:off x="94992" y="235692"/>
            <a:ext cx="8609507" cy="9999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1" kern="1200" baseline="0">
                <a:solidFill>
                  <a:srgbClr val="D6000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sz="320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NIST Post Quantum Cryptography (</a:t>
            </a:r>
            <a:r>
              <a:rPr lang="en-GB" sz="3200" dirty="0" err="1">
                <a:solidFill>
                  <a:srgbClr val="FF0000"/>
                </a:solidFill>
                <a:latin typeface="Arial"/>
                <a:ea typeface="+mj-ea"/>
                <a:cs typeface="Arial"/>
              </a:rPr>
              <a:t>PQC</a:t>
            </a:r>
            <a:r>
              <a:rPr lang="en-GB" sz="3200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)</a:t>
            </a:r>
            <a:endParaRPr lang="en-US" sz="3200" dirty="0">
              <a:solidFill>
                <a:srgbClr val="FF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63D5F36F-AF6E-DEDD-B4D9-BD19C97B9E9B}"/>
              </a:ext>
            </a:extLst>
          </p:cNvPr>
          <p:cNvSpPr>
            <a:spLocks noGrp="1"/>
          </p:cNvSpPr>
          <p:nvPr/>
        </p:nvSpPr>
        <p:spPr bwMode="auto">
          <a:xfrm>
            <a:off x="9427802" y="7222379"/>
            <a:ext cx="193446" cy="2064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18000" tIns="10800" rIns="18000" bIns="1080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398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D616C-7AEA-4579-A039-DC296F806811}" type="slidenum"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29909-C995-A25A-290A-7CB6380041A9}"/>
              </a:ext>
            </a:extLst>
          </p:cNvPr>
          <p:cNvSpPr txBox="1"/>
          <p:nvPr/>
        </p:nvSpPr>
        <p:spPr>
          <a:xfrm>
            <a:off x="94992" y="1002896"/>
            <a:ext cx="108778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“ A quantum computer capable of breaking 2000-bit RSA in a matter of hours could be built by 2030 for a budget of about a billion dollars. ” – NIST Report on </a:t>
            </a:r>
            <a:r>
              <a:rPr lang="en-GB" i="1" dirty="0" err="1">
                <a:solidFill>
                  <a:srgbClr val="FF0000"/>
                </a:solidFill>
              </a:rPr>
              <a:t>PQC</a:t>
            </a:r>
            <a:r>
              <a:rPr lang="en-GB" i="1" dirty="0">
                <a:solidFill>
                  <a:srgbClr val="FF0000"/>
                </a:solidFill>
              </a:rPr>
              <a:t>, April 28, 2016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76E6C2-0578-7E44-BE90-E3ABA6DB6337}"/>
              </a:ext>
            </a:extLst>
          </p:cNvPr>
          <p:cNvSpPr txBox="1"/>
          <p:nvPr/>
        </p:nvSpPr>
        <p:spPr>
          <a:xfrm>
            <a:off x="496972" y="6494232"/>
            <a:ext cx="10445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202124"/>
                </a:solidFill>
                <a:latin typeface="arial" panose="020B0604020202020204" pitchFamily="34" charset="0"/>
                <a:hlinkClick r:id="rId3"/>
              </a:rPr>
              <a:t> </a:t>
            </a:r>
            <a:r>
              <a:rPr kumimoji="0" lang="en-GB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hlinkClick r:id="rId3"/>
              </a:rPr>
              <a:t>Announcing </a:t>
            </a:r>
            <a:r>
              <a:rPr kumimoji="0" lang="en-GB" sz="14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hlinkClick r:id="rId3"/>
              </a:rPr>
              <a:t>PQC</a:t>
            </a:r>
            <a:r>
              <a:rPr kumimoji="0" lang="en-GB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hlinkClick r:id="rId3"/>
              </a:rPr>
              <a:t> Candidates to be Standardized, Plus Fourth Round Candidates | CSRC (nist.gov)</a:t>
            </a:r>
            <a:endParaRPr kumimoji="0" lang="en-GB" sz="14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4F6BB5-392B-19C0-A63A-B33E5674D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972" y="1655996"/>
            <a:ext cx="10249929" cy="46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9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Why </a:t>
            </a:r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PQC</a:t>
            </a: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 for Space?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7D2A737-EF61-4A84-86CC-71561225ACAC}"/>
              </a:ext>
            </a:extLst>
          </p:cNvPr>
          <p:cNvSpPr txBox="1">
            <a:spLocks/>
          </p:cNvSpPr>
          <p:nvPr/>
        </p:nvSpPr>
        <p:spPr>
          <a:xfrm>
            <a:off x="668254" y="1305536"/>
            <a:ext cx="7798413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D114F8-D4DC-6C8B-8AD6-3FE692CD52F8}"/>
              </a:ext>
            </a:extLst>
          </p:cNvPr>
          <p:cNvSpPr txBox="1">
            <a:spLocks/>
          </p:cNvSpPr>
          <p:nvPr/>
        </p:nvSpPr>
        <p:spPr>
          <a:xfrm>
            <a:off x="841647" y="1362354"/>
            <a:ext cx="10508705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i="1" dirty="0">
                <a:solidFill>
                  <a:srgbClr val="080808"/>
                </a:solidFill>
              </a:rPr>
              <a:t>Critical national sectors and infrastructure depends on space systems today.</a:t>
            </a:r>
            <a:endParaRPr lang="en-GB" sz="2000" i="1" dirty="0">
              <a:solidFill>
                <a:srgbClr val="080808"/>
              </a:solidFill>
            </a:endParaRPr>
          </a:p>
          <a:p>
            <a:r>
              <a:rPr lang="en-GB" sz="2000" b="1" dirty="0"/>
              <a:t>Eye in the sky, </a:t>
            </a:r>
            <a:r>
              <a:rPr lang="en-GB" sz="2000" dirty="0"/>
              <a:t>used in</a:t>
            </a:r>
            <a:r>
              <a:rPr lang="en-GB" sz="2000" b="1" dirty="0"/>
              <a:t> </a:t>
            </a:r>
            <a:r>
              <a:rPr lang="en-GB" sz="2000" dirty="0"/>
              <a:t>aviation/ Maritime, air-borne warfare tracking, military surveillance. Used during Ukraine invasion </a:t>
            </a:r>
            <a:r>
              <a:rPr lang="en-GB" sz="2000" baseline="30000" dirty="0"/>
              <a:t>1</a:t>
            </a:r>
          </a:p>
          <a:p>
            <a:r>
              <a:rPr lang="en-GB" sz="2000" dirty="0"/>
              <a:t>Beyond </a:t>
            </a:r>
            <a:r>
              <a:rPr lang="en-GB" sz="2000" b="1" dirty="0"/>
              <a:t>Earth Observation</a:t>
            </a:r>
            <a:r>
              <a:rPr lang="en-GB" sz="2000" dirty="0"/>
              <a:t> (</a:t>
            </a:r>
            <a:r>
              <a:rPr lang="en-GB" sz="2000" dirty="0" err="1"/>
              <a:t>EO</a:t>
            </a:r>
            <a:r>
              <a:rPr lang="en-GB" sz="2000" dirty="0"/>
              <a:t>) for precision agriculture, Oil and gas sector, weather forecasting, mining etc.</a:t>
            </a:r>
          </a:p>
          <a:p>
            <a:endParaRPr lang="en-GB" sz="2000" baseline="30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F2505-B039-D796-5347-92EF6B240086}"/>
              </a:ext>
            </a:extLst>
          </p:cNvPr>
          <p:cNvSpPr txBox="1"/>
          <p:nvPr/>
        </p:nvSpPr>
        <p:spPr>
          <a:xfrm>
            <a:off x="235889" y="6488668"/>
            <a:ext cx="1278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</a:rPr>
              <a:t>[1] </a:t>
            </a:r>
            <a:r>
              <a:rPr lang="en-GB" b="0" i="0" dirty="0">
                <a:effectLst/>
                <a:latin typeface="Arial" panose="020B0604020202020204" pitchFamily="34" charset="0"/>
              </a:rPr>
              <a:t>The Independent https://www.independent.co.uk/news/world/europe/elon-musk-ukraine-starlink-b2282465.html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CD6DD0A-E86A-B01B-2DFA-E20718D947BB}"/>
              </a:ext>
            </a:extLst>
          </p:cNvPr>
          <p:cNvSpPr txBox="1">
            <a:spLocks/>
          </p:cNvSpPr>
          <p:nvPr/>
        </p:nvSpPr>
        <p:spPr>
          <a:xfrm>
            <a:off x="1015040" y="3429000"/>
            <a:ext cx="10508705" cy="24085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i="1" dirty="0">
                <a:solidFill>
                  <a:srgbClr val="080808"/>
                </a:solidFill>
              </a:rPr>
              <a:t>Space missions have much longer space life compared to most terrestrially used electronics (5-20 years) .</a:t>
            </a:r>
            <a:endParaRPr lang="en-GB" sz="2000" i="1" dirty="0">
              <a:solidFill>
                <a:srgbClr val="080808"/>
              </a:solidFill>
            </a:endParaRPr>
          </a:p>
          <a:p>
            <a:r>
              <a:rPr lang="en-GB" sz="2000" dirty="0"/>
              <a:t>Requires future oriented and long lasting security solutions against quantum threat to security</a:t>
            </a:r>
            <a:r>
              <a:rPr lang="en-GB" sz="2000" b="1" dirty="0"/>
              <a:t>. </a:t>
            </a:r>
          </a:p>
          <a:p>
            <a:endParaRPr lang="en-GB" sz="2000" baseline="30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12859E-4279-A621-D41B-A4B08626516B}"/>
              </a:ext>
            </a:extLst>
          </p:cNvPr>
          <p:cNvSpPr txBox="1"/>
          <p:nvPr/>
        </p:nvSpPr>
        <p:spPr>
          <a:xfrm>
            <a:off x="350377" y="4951664"/>
            <a:ext cx="116057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successful security breach could have high cost/impact making critical national assets vulnerable.</a:t>
            </a:r>
          </a:p>
        </p:txBody>
      </p:sp>
    </p:spTree>
    <p:extLst>
      <p:ext uri="{BB962C8B-B14F-4D97-AF65-F5344CB8AC3E}">
        <p14:creationId xmlns:p14="http://schemas.microsoft.com/office/powerpoint/2010/main" val="57780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</a:rPr>
              <a:t>CSIT’s</a:t>
            </a:r>
            <a:r>
              <a:rPr lang="en-US" sz="3200" dirty="0">
                <a:solidFill>
                  <a:srgbClr val="FF0000"/>
                </a:solidFill>
              </a:rPr>
              <a:t> contribution to </a:t>
            </a:r>
            <a:r>
              <a:rPr lang="en-US" sz="3200" dirty="0" err="1">
                <a:solidFill>
                  <a:srgbClr val="FF0000"/>
                </a:solidFill>
              </a:rPr>
              <a:t>PQC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6E64F-4FA1-452F-9187-EFB07B87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22" y="2803281"/>
            <a:ext cx="1869579" cy="25332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092A05-987B-BCBC-899C-97B8A9C26492}"/>
              </a:ext>
            </a:extLst>
          </p:cNvPr>
          <p:cNvPicPr/>
          <p:nvPr/>
        </p:nvPicPr>
        <p:blipFill>
          <a:blip r:embed="rId4"/>
          <a:srcRect t="12256" b="16773"/>
          <a:stretch>
            <a:fillRect/>
          </a:stretch>
        </p:blipFill>
        <p:spPr bwMode="auto">
          <a:xfrm>
            <a:off x="5093907" y="1291350"/>
            <a:ext cx="3960484" cy="13039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03C676-779E-8F16-D328-E1FED4FF79BB}"/>
              </a:ext>
            </a:extLst>
          </p:cNvPr>
          <p:cNvSpPr txBox="1"/>
          <p:nvPr/>
        </p:nvSpPr>
        <p:spPr>
          <a:xfrm>
            <a:off x="423294" y="1441052"/>
            <a:ext cx="37154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Secure Architectures of Future Emerging Cryptography (</a:t>
            </a:r>
            <a:r>
              <a:rPr lang="en-GB" b="1" i="0" dirty="0" err="1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SAFEcrypto</a:t>
            </a:r>
            <a:r>
              <a:rPr lang="en-GB" b="1" i="0" dirty="0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)</a:t>
            </a:r>
            <a:endParaRPr lang="en-GB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F09BB1-2ECC-D88D-6FFF-C4C0E5E5D5E6}"/>
              </a:ext>
            </a:extLst>
          </p:cNvPr>
          <p:cNvSpPr txBox="1"/>
          <p:nvPr/>
        </p:nvSpPr>
        <p:spPr>
          <a:xfrm>
            <a:off x="423294" y="3332807"/>
            <a:ext cx="4049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Agile </a:t>
            </a:r>
            <a:r>
              <a:rPr lang="en-GB" b="1" dirty="0">
                <a:solidFill>
                  <a:srgbClr val="2F2F2F"/>
                </a:solidFill>
                <a:latin typeface="Open Sans" panose="020B0606030504020204" pitchFamily="34" charset="0"/>
              </a:rPr>
              <a:t>Q</a:t>
            </a:r>
            <a:r>
              <a:rPr lang="en-GB" b="1" i="0" dirty="0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uantum Safe Communications (</a:t>
            </a:r>
            <a:r>
              <a:rPr lang="en-GB" b="1" i="0" dirty="0" err="1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AQuaSec</a:t>
            </a:r>
            <a:r>
              <a:rPr lang="en-GB" b="1" i="0" dirty="0">
                <a:solidFill>
                  <a:srgbClr val="2F2F2F"/>
                </a:solidFill>
                <a:effectLst/>
                <a:latin typeface="Open Sans" panose="020B0606030504020204" pitchFamily="34" charset="0"/>
              </a:rPr>
              <a:t>)</a:t>
            </a:r>
            <a:endParaRPr lang="en-GB" b="1" dirty="0"/>
          </a:p>
        </p:txBody>
      </p:sp>
      <p:pic>
        <p:nvPicPr>
          <p:cNvPr id="21" name="Google Shape;58;p5">
            <a:extLst>
              <a:ext uri="{FF2B5EF4-FFF2-40B4-BE49-F238E27FC236}">
                <a16:creationId xmlns:a16="http://schemas.microsoft.com/office/drawing/2014/main" id="{FBAB8A1F-CCE6-DAB3-643E-DDBA985F6B8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24190" y="5404436"/>
            <a:ext cx="3764726" cy="13170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DFEF85-F755-7E88-AB5B-2CF99033B26C}"/>
              </a:ext>
            </a:extLst>
          </p:cNvPr>
          <p:cNvSpPr txBox="1"/>
          <p:nvPr/>
        </p:nvSpPr>
        <p:spPr>
          <a:xfrm>
            <a:off x="423294" y="5566650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GB" b="1" dirty="0">
                <a:solidFill>
                  <a:srgbClr val="2F2F2F"/>
                </a:solidFill>
                <a:latin typeface="Open Sans" panose="020B0606030504020204" pitchFamily="34" charset="0"/>
              </a:rPr>
              <a:t>Quantum Communications Hub</a:t>
            </a:r>
          </a:p>
          <a:p>
            <a:pPr marL="0" indent="0"/>
            <a:r>
              <a:rPr lang="en-GB" b="1" dirty="0">
                <a:solidFill>
                  <a:srgbClr val="2F2F2F"/>
                </a:solidFill>
                <a:latin typeface="Open Sans" panose="020B0606030504020204" pitchFamily="34" charset="0"/>
              </a:rPr>
              <a:t>(Phase 1 and 2)</a:t>
            </a:r>
          </a:p>
        </p:txBody>
      </p:sp>
    </p:spTree>
    <p:extLst>
      <p:ext uri="{BB962C8B-B14F-4D97-AF65-F5344CB8AC3E}">
        <p14:creationId xmlns:p14="http://schemas.microsoft.com/office/powerpoint/2010/main" val="271368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9" y="184065"/>
            <a:ext cx="11720222" cy="625213"/>
          </a:xfrm>
        </p:spPr>
        <p:txBody>
          <a:bodyPr/>
          <a:lstStyle/>
          <a:p>
            <a:r>
              <a:rPr lang="fr-FR" sz="3200" dirty="0">
                <a:solidFill>
                  <a:srgbClr val="FF0000"/>
                </a:solidFill>
              </a:rPr>
              <a:t>PQC Acceleration on FPGA Devices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9D1D8-4EFF-AAEC-4D5A-49977F81C743}"/>
              </a:ext>
            </a:extLst>
          </p:cNvPr>
          <p:cNvSpPr txBox="1"/>
          <p:nvPr/>
        </p:nvSpPr>
        <p:spPr>
          <a:xfrm>
            <a:off x="381980" y="1104385"/>
            <a:ext cx="112996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Programmable Gate Arrays (FPGAs) are used for high-speed applications. The number theoretic transform (NTT) is a bottle neck for most of the </a:t>
            </a:r>
            <a:r>
              <a:rPr lang="en-GB" sz="2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PQC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algorithms. It is accelerated via efficient pipelining exploration for a High-performance CRYSTALS-</a:t>
            </a:r>
            <a:r>
              <a:rPr lang="en-GB" sz="2000" dirty="0" err="1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r>
              <a:rPr lang="en-GB" sz="2000" dirty="0">
                <a:solidFill>
                  <a:srgbClr val="08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Accelerator.</a:t>
            </a: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GB" sz="2000" dirty="0">
              <a:solidFill>
                <a:srgbClr val="0808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  <a:p>
            <a:pPr algn="l" rtl="0"/>
            <a:endParaRPr lang="en-GB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0FD7B5-E103-0FB9-FB05-81C5DFDBCC7B}"/>
              </a:ext>
            </a:extLst>
          </p:cNvPr>
          <p:cNvSpPr txBox="1"/>
          <p:nvPr/>
        </p:nvSpPr>
        <p:spPr>
          <a:xfrm>
            <a:off x="381980" y="2981881"/>
            <a:ext cx="70292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High Performance </a:t>
            </a:r>
            <a:r>
              <a:rPr lang="en-GB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Kyber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Accelerator (Artix-7 XC7A200)</a:t>
            </a:r>
            <a:r>
              <a:rPr lang="en-GB" sz="1800" b="1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Security Level 1: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Total time 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KeyGen+Enc+Dec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= 22.6μs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Security Level 3: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Total time 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KeyGen+Enc+Dec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= 34.1μs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Security Level 5: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Total time (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KeyGen+Enc+Dec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 = 49μs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25-51% speed-up over state-of-the-art</a:t>
            </a:r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50-75% reduction in DSPs at comparable security levels</a:t>
            </a:r>
            <a:endParaRPr lang="en-GB" sz="1800" dirty="0">
              <a:solidFill>
                <a:srgbClr val="08080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539E2FC-6964-8946-AEC0-8CB8FF6E15D8}"/>
              </a:ext>
            </a:extLst>
          </p:cNvPr>
          <p:cNvSpPr txBox="1"/>
          <p:nvPr/>
        </p:nvSpPr>
        <p:spPr>
          <a:xfrm>
            <a:off x="193605" y="6424742"/>
            <a:ext cx="122253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GB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Efficient Pipelining Exploration for A High-performance CRYSTALS-</a:t>
            </a:r>
            <a:r>
              <a:rPr lang="en-GB" sz="1400" b="0" i="0" dirty="0" err="1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Kyber</a:t>
            </a:r>
            <a:r>
              <a:rPr lang="en-GB" sz="1400" b="0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Accelerator, Accepted in IEEE </a:t>
            </a:r>
            <a:r>
              <a:rPr lang="en-GB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Transactions on Computing, 2023.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D6A6C0-120D-773E-C444-6A8A5C81D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044" y="2253139"/>
            <a:ext cx="5364066" cy="38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8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2825-42A9-4F50-9717-8595D546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88" y="622686"/>
            <a:ext cx="11720222" cy="625213"/>
          </a:xfrm>
        </p:spPr>
        <p:txBody>
          <a:bodyPr/>
          <a:lstStyle/>
          <a:p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SEQURE</a:t>
            </a: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-SAT: </a:t>
            </a:r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lang="en-GB" sz="3200" b="0" dirty="0" err="1">
                <a:solidFill>
                  <a:srgbClr val="FF0000"/>
                </a:solidFill>
                <a:latin typeface="Arial"/>
                <a:cs typeface="Arial"/>
              </a:rPr>
              <a:t>cure</a:t>
            </a: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QU</a:t>
            </a:r>
            <a:r>
              <a:rPr lang="en-GB" sz="3200" b="0" dirty="0" err="1">
                <a:solidFill>
                  <a:srgbClr val="FF0000"/>
                </a:solidFill>
                <a:latin typeface="Arial"/>
                <a:cs typeface="Arial"/>
              </a:rPr>
              <a:t>antum</a:t>
            </a:r>
            <a: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lang="en-GB" sz="3200" b="0" dirty="0" err="1">
                <a:solidFill>
                  <a:srgbClr val="FF0000"/>
                </a:solidFill>
                <a:latin typeface="Arial"/>
                <a:cs typeface="Arial"/>
              </a:rPr>
              <a:t>silient</a:t>
            </a:r>
            <a:br>
              <a:rPr lang="en-GB" sz="3200" dirty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3200" dirty="0" err="1">
                <a:solidFill>
                  <a:srgbClr val="FF0000"/>
                </a:solidFill>
                <a:latin typeface="Arial"/>
                <a:cs typeface="Arial"/>
              </a:rPr>
              <a:t>SAT</a:t>
            </a:r>
            <a:r>
              <a:rPr lang="en-GB" sz="3200" b="0" dirty="0" err="1">
                <a:solidFill>
                  <a:srgbClr val="FF0000"/>
                </a:solidFill>
                <a:latin typeface="Arial"/>
                <a:cs typeface="Arial"/>
              </a:rPr>
              <a:t>ellite</a:t>
            </a:r>
            <a:endParaRPr lang="en-GB" sz="3200" b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8BD2B-CA7F-4843-98A8-068AC89B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5C44-A6B4-464B-82AE-7D315A9A153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F4A0FEF-605D-607C-3F75-4C157C96B762}"/>
              </a:ext>
            </a:extLst>
          </p:cNvPr>
          <p:cNvSpPr txBox="1">
            <a:spLocks/>
          </p:cNvSpPr>
          <p:nvPr/>
        </p:nvSpPr>
        <p:spPr>
          <a:xfrm>
            <a:off x="482254" y="1139401"/>
            <a:ext cx="5879635" cy="53360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8080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A09056-252D-D990-99B3-51B329E0CDE6}"/>
              </a:ext>
            </a:extLst>
          </p:cNvPr>
          <p:cNvSpPr txBox="1"/>
          <p:nvPr/>
        </p:nvSpPr>
        <p:spPr>
          <a:xfrm>
            <a:off x="482253" y="1427460"/>
            <a:ext cx="65839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1" dirty="0" err="1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SEQURE</a:t>
            </a:r>
            <a:r>
              <a:rPr lang="en-GB" b="0" i="1" dirty="0">
                <a:solidFill>
                  <a:srgbClr val="080808"/>
                </a:solidFill>
                <a:effectLst/>
                <a:latin typeface="Arial" panose="020B0604020202020204" pitchFamily="34" charset="0"/>
              </a:rPr>
              <a:t>-SAT aims to design and develop a novel low-cost, low-power, space radiation tolerant, embedded processor hardware core for providing quantum resilient secure communication between satellites and ground stations.</a:t>
            </a:r>
          </a:p>
          <a:p>
            <a:endParaRPr lang="en-GB" b="1" i="1" dirty="0">
              <a:solidFill>
                <a:srgbClr val="080808"/>
              </a:solidFill>
              <a:latin typeface="Arial" panose="020B0604020202020204" pitchFamily="34" charset="0"/>
            </a:endParaRPr>
          </a:p>
          <a:p>
            <a:endParaRPr lang="en-GB" b="1" i="1" dirty="0">
              <a:solidFill>
                <a:srgbClr val="080808"/>
              </a:solidFill>
              <a:latin typeface="Arial" panose="020B0604020202020204" pitchFamily="34" charset="0"/>
            </a:endParaRPr>
          </a:p>
          <a:p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Salient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NIST competitions’ winner </a:t>
            </a:r>
            <a:r>
              <a:rPr lang="en-GB" b="1" dirty="0">
                <a:solidFill>
                  <a:srgbClr val="080808"/>
                </a:solidFill>
                <a:latin typeface="Arial" panose="020B0604020202020204" pitchFamily="34" charset="0"/>
              </a:rPr>
              <a:t>Post quantum cryptography 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080808"/>
                </a:solidFill>
                <a:latin typeface="Arial" panose="020B0604020202020204" pitchFamily="34" charset="0"/>
              </a:rPr>
              <a:t>PQC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) schemes.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8080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Based on </a:t>
            </a:r>
            <a:r>
              <a:rPr lang="en-GB" b="1" dirty="0">
                <a:solidFill>
                  <a:srgbClr val="080808"/>
                </a:solidFill>
                <a:latin typeface="Arial" panose="020B0604020202020204" pitchFamily="34" charset="0"/>
              </a:rPr>
              <a:t>COTS FPGAs </a:t>
            </a: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ensuring low cost, high performance and reconfigurability.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80808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Faults/ radiation tolerant design exploration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Approximation for low power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80808"/>
                </a:solidFill>
                <a:latin typeface="Arial" panose="020B0604020202020204" pitchFamily="34" charset="0"/>
              </a:rPr>
              <a:t>Fault protection by Error correcting codes</a:t>
            </a:r>
            <a:endParaRPr lang="en-GB" dirty="0">
              <a:solidFill>
                <a:srgbClr val="08080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1D19BE-574C-12E7-0F99-7B81A4408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910" y="1127754"/>
            <a:ext cx="3990919" cy="29867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3B544E-8D12-CDCC-158D-42300E2566B2}"/>
              </a:ext>
            </a:extLst>
          </p:cNvPr>
          <p:cNvSpPr/>
          <p:nvPr/>
        </p:nvSpPr>
        <p:spPr>
          <a:xfrm>
            <a:off x="8851313" y="2156580"/>
            <a:ext cx="555586" cy="48613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13B7794-1DAA-817A-0FBD-8181CA02CA87}"/>
              </a:ext>
            </a:extLst>
          </p:cNvPr>
          <p:cNvSpPr/>
          <p:nvPr/>
        </p:nvSpPr>
        <p:spPr>
          <a:xfrm rot="13706034">
            <a:off x="9080055" y="3491739"/>
            <a:ext cx="2323301" cy="119532"/>
          </a:xfrm>
          <a:prstGeom prst="rightArrow">
            <a:avLst>
              <a:gd name="adj1" fmla="val 50000"/>
              <a:gd name="adj2" fmla="val 44785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C3D662-7572-13FD-6D3E-8C49A3EB71CF}"/>
              </a:ext>
            </a:extLst>
          </p:cNvPr>
          <p:cNvSpPr txBox="1"/>
          <p:nvPr/>
        </p:nvSpPr>
        <p:spPr>
          <a:xfrm>
            <a:off x="8012148" y="4137502"/>
            <a:ext cx="6632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171C2D"/>
                </a:solidFill>
              </a:rPr>
              <a:t>Satellite On board processor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240673-E2E0-9311-A97B-81B00E9489B5}"/>
              </a:ext>
            </a:extLst>
          </p:cNvPr>
          <p:cNvSpPr txBox="1"/>
          <p:nvPr/>
        </p:nvSpPr>
        <p:spPr>
          <a:xfrm>
            <a:off x="10241705" y="4388783"/>
            <a:ext cx="7320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171C2D"/>
                </a:solidFill>
              </a:rPr>
              <a:t>SECURE SAT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8977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/>
    </p:bldLst>
  </p:timing>
</p:sld>
</file>

<file path=ppt/theme/theme1.xml><?xml version="1.0" encoding="utf-8"?>
<a:theme xmlns:a="http://schemas.openxmlformats.org/drawingml/2006/main" name="CSIT Theme">
  <a:themeElements>
    <a:clrScheme name="ECIT 2017">
      <a:dk1>
        <a:srgbClr val="222960"/>
      </a:dk1>
      <a:lt1>
        <a:sysClr val="window" lastClr="FFFFFF"/>
      </a:lt1>
      <a:dk2>
        <a:srgbClr val="222960"/>
      </a:dk2>
      <a:lt2>
        <a:srgbClr val="FFFFFF"/>
      </a:lt2>
      <a:accent1>
        <a:srgbClr val="222960"/>
      </a:accent1>
      <a:accent2>
        <a:srgbClr val="00A0AF"/>
      </a:accent2>
      <a:accent3>
        <a:srgbClr val="E0005B"/>
      </a:accent3>
      <a:accent4>
        <a:srgbClr val="005953"/>
      </a:accent4>
      <a:accent5>
        <a:srgbClr val="002060"/>
      </a:accent5>
      <a:accent6>
        <a:srgbClr val="D4CED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IT GRI Powerpoint Template.pptx" id="{0E322430-D5AE-4B9D-B512-8131CA57C095}" vid="{8A14F9AB-3C8A-4BFB-B294-CD63FA405CB0}"/>
    </a:ext>
  </a:extLst>
</a:theme>
</file>

<file path=ppt/theme/theme2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re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CIT ope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30B97023DE870C42869739D9CF59B717" ma:contentTypeVersion="18" ma:contentTypeDescription="새 문서를 만듭니다." ma:contentTypeScope="" ma:versionID="301865f41fa37ab4b0862bd45fa328e9">
  <xsd:schema xmlns:xsd="http://www.w3.org/2001/XMLSchema" xmlns:xs="http://www.w3.org/2001/XMLSchema" xmlns:p="http://schemas.microsoft.com/office/2006/metadata/properties" xmlns:ns2="a299acc5-eb73-46ef-828f-1d75a04bf2fc" xmlns:ns3="478e5f00-7c1a-4d40-804d-edd8db21e1f3" targetNamespace="http://schemas.microsoft.com/office/2006/metadata/properties" ma:root="true" ma:fieldsID="9e2a822fbb907dad94330f59601b05d6" ns2:_="" ns3:_="">
    <xsd:import namespace="a299acc5-eb73-46ef-828f-1d75a04bf2fc"/>
    <xsd:import namespace="478e5f00-7c1a-4d40-804d-edd8db21e1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99acc5-eb73-46ef-828f-1d75a04bf2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이미지 태그" ma:readOnly="false" ma:fieldId="{5cf76f15-5ced-4ddc-b409-7134ff3c332f}" ma:taxonomyMulti="true" ma:sspId="7ff54aef-ecd8-4eac-80ff-db30800a26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e5f00-7c1a-4d40-804d-edd8db21e1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8006e64-d07f-4145-9751-7974851383fd}" ma:internalName="TaxCatchAll" ma:showField="CatchAllData" ma:web="478e5f00-7c1a-4d40-804d-edd8db21e1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8e5f00-7c1a-4d40-804d-edd8db21e1f3" xsi:nil="true"/>
    <lcf76f155ced4ddcb4097134ff3c332f xmlns="a299acc5-eb73-46ef-828f-1d75a04bf2f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4158ED-B8A8-4BAF-BCA3-04D4C68BD1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A0F8D-A976-4DA6-B3A5-147D02C5123A}"/>
</file>

<file path=customXml/itemProps3.xml><?xml version="1.0" encoding="utf-8"?>
<ds:datastoreItem xmlns:ds="http://schemas.openxmlformats.org/officeDocument/2006/customXml" ds:itemID="{A410E30B-32C6-40F4-99D8-84B8B7D36478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1b4b7495-7509-4caa-a6bf-0524fab721d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16658</TotalTime>
  <Words>1935</Words>
  <Application>Microsoft Office PowerPoint</Application>
  <PresentationFormat>Widescreen</PresentationFormat>
  <Paragraphs>215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微软雅黑</vt:lpstr>
      <vt:lpstr>Arial</vt:lpstr>
      <vt:lpstr>Arial</vt:lpstr>
      <vt:lpstr>Calibri</vt:lpstr>
      <vt:lpstr>Calibri Light</vt:lpstr>
      <vt:lpstr>Open Sans</vt:lpstr>
      <vt:lpstr>Times New Roman</vt:lpstr>
      <vt:lpstr>CSIT Theme</vt:lpstr>
      <vt:lpstr>White</vt:lpstr>
      <vt:lpstr>Grey</vt:lpstr>
      <vt:lpstr>ECIT opener</vt:lpstr>
      <vt:lpstr>1_White</vt:lpstr>
      <vt:lpstr>PowerPoint Presentation</vt:lpstr>
      <vt:lpstr>Motivation</vt:lpstr>
      <vt:lpstr>Motivation</vt:lpstr>
      <vt:lpstr>Motivation</vt:lpstr>
      <vt:lpstr>PowerPoint Presentation</vt:lpstr>
      <vt:lpstr>Why PQC for Space?</vt:lpstr>
      <vt:lpstr>CSIT’s contribution to PQC</vt:lpstr>
      <vt:lpstr>PQC Acceleration on FPGA Devices</vt:lpstr>
      <vt:lpstr>SEQURE-SAT: SEcure QUantum REsilient SATellite</vt:lpstr>
      <vt:lpstr>Why FPGAs for on-board security  processing?</vt:lpstr>
      <vt:lpstr>Radiation effects on Space Systems </vt:lpstr>
      <vt:lpstr> Fault tolerant PQC for Space</vt:lpstr>
      <vt:lpstr> Fault tolerant PQC for Space</vt:lpstr>
      <vt:lpstr> Fault tolerant PQC for Space</vt:lpstr>
      <vt:lpstr>Hybrid Fault Mitigation Technique</vt:lpstr>
      <vt:lpstr>PowerPoint Presentation</vt:lpstr>
      <vt:lpstr>PowerPoint Presentation</vt:lpstr>
      <vt:lpstr>Fault tolerance by Redundancy of design</vt:lpstr>
      <vt:lpstr>Fault tolerance by Error Correcting Codes</vt:lpstr>
      <vt:lpstr>PowerPoint Presentation</vt:lpstr>
    </vt:vector>
  </TitlesOfParts>
  <Company>ECIT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Crozier</dc:creator>
  <cp:lastModifiedBy>Sonali</cp:lastModifiedBy>
  <cp:revision>481</cp:revision>
  <dcterms:created xsi:type="dcterms:W3CDTF">2017-01-31T12:03:33Z</dcterms:created>
  <dcterms:modified xsi:type="dcterms:W3CDTF">2024-05-15T05:31:11Z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0x010100A2A8092C9860A04693F909678C8B3CAE</vt:lpwstr>
  </property>
  <property fmtid="{D5CDD505-2E9C-101B-9397-08002B2CF9AE}" pid="3" name="MediaServiceImageTags">
    <vt:lpwstr/>
  </property>
</Properties>
</file>